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42"/>
  </p:notesMasterIdLst>
  <p:sldIdLst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4" r:id="rId12"/>
    <p:sldId id="355" r:id="rId13"/>
    <p:sldId id="356" r:id="rId14"/>
    <p:sldId id="357" r:id="rId15"/>
    <p:sldId id="358" r:id="rId16"/>
    <p:sldId id="35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oboto" panose="020B0604020202020204" charset="0"/>
      <p:regular r:id="rId47"/>
      <p:bold r:id="rId48"/>
      <p:italic r:id="rId49"/>
      <p:boldItalic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  <p:embeddedFont>
      <p:font typeface="Source Sans Pro Light" panose="020B0403030403020204" pitchFamily="34" charset="0"/>
      <p:regular r:id="rId55"/>
      <p:bold r:id="rId56"/>
      <p:italic r:id="rId57"/>
      <p:boldItalic r:id="rId58"/>
    </p:embeddedFont>
    <p:embeddedFont>
      <p:font typeface="Source Sans Pro SemiBold" panose="020B0603030403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0F58B1-6370-4829-B1A8-222B8FD3DBDF}">
  <a:tblStyle styleId="{5A0F58B1-6370-4829-B1A8-222B8FD3DB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g7f56b8d84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2" name="Google Shape;3882;g7f56b8d84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g5544d87320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4" name="Google Shape;4024;g5544d87320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5560236e56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9" name="Google Shape;4029;g5560236e56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Reminder for purpose of the cleaning and preparing steps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now we have a dataset that we can easily use to build useful visualisation and share with stakeholders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g5516bbc8fc_0_2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8" name="Google Shape;4048;g5516bbc8fc_0_2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follow the steps to create the first graph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564075d930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564075d930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second graph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g564075d93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4" name="Google Shape;4064;g564075d93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publish both on dashboard and explain how to you can provide access to it for specifis users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5544d87320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2" name="Google Shape;4072;g5544d87320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Google Shape;4181;g56367c4818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2" name="Google Shape;4182;g56367c4818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Explain the Split recipe and how it will help us to split the data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g564075d93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0" name="Google Shape;4190;g564075d93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g564075d930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6" name="Google Shape;4196;g564075d930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564075d93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564075d93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 the 1 and 0 will be in the Seen dataset because we will use it to train our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everything else will go to the Unseen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g5560236e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7" name="Google Shape;3887;g5560236e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will use the prepare recipe to do more cleaning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however, you might explain that we could have done all preparation before the join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but this is a good way to demonstrate that any recipe can be used at any point in the flow and as many times as the user need based on the use case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g564075d930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9" name="Google Shape;4209;g564075d930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build the ML model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569f695a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569f695a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g569f695a4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Google Shape;4231;g569f695a4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Spend time on the Design screen to talk about some parameters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 this is a good opportunity to talk about the train/test concept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next slides are explaining it breifly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g56fce6f4a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0" name="Google Shape;4240;g56fce6f4a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56fce6f4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56fce6f4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spend time on this screen to explain how you can include and exclude more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you can generate more features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algorithms available to use… etc.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569f695a4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569f695a4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 the model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g569f695a4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2" name="Google Shape;4372;g569f695a4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spend time and talk about the feature importance and the confusion matrix or any other relevant topic you feel is relevant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9" name="Google Shape;4389;g569f695a4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0" name="Google Shape;4390;g569f695a4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Make sure trainees are having the same flow before deploying the model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 change the screen shot if you need to reflect the setup you have for that training day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g569f695a4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7" name="Google Shape;4397;g569f695a4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Score the Unseen dataset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g569f695a4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8" name="Google Shape;4408;g569f695a4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Explain the output dataset and how the prediction is provided based on Probabilities of the classes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5516bbc8fc_0_2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5516bbc8fc_0_2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explain why we need to understand mosquitos activities as this explains why we need to calculate number of daylight hours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g569f695a4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5" name="Google Shape;4415;g569f695a4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Explore the final dataset and again remind trainees that it will be provided for sample by default and they need to switch to “Whole data”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1" name="Google Shape;4421;g569f695a4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2" name="Google Shape;4422;g569f695a4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 screenshot of you need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69f695a4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69f695a4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add the the final visualisation to the dashboard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this time, the graph is showing the predictions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69f695a4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69f695a4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Show how you can add more elements to the dashboard, feature importance or confusion matrix are a good example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g569f695a4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2" name="Google Shape;4442;g569f695a4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g58efe7596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1" name="Google Shape;4451;g58efe7596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Feel free to add more resources to this slide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g5544d87320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6" name="Google Shape;4456;g5544d87320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This is optional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but it might be a good way to finish the training day with a nice mood in the classroom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g58efe7596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2" name="Google Shape;4462;g58efe7596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g5544d8732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8" name="Google Shape;4468;g5544d87320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Google Shape;4478;g5516bbc652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9" name="Google Shape;4479;g5516bbc652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5560236e5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5560236e5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explain why we need to understand mosquitos activities as this explains why we need to calculate number of daylight hours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5560236e56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5560236e56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explain why we need to understand mosquitos activities as this explains why we need to calculate number of daylight hours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g5516bbc8fc_0_2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1" name="Google Shape;3961;g5516bbc8fc_0_2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 calculate the number of daylight hours we will use the fields sunrise and sunset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 we will do this with the formula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g5560236e5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9" name="Google Shape;3969;g5560236e5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Explain the validity and cardinality and how this will help to decide what columns to remove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5560236e5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5560236e5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This is a reminder of some of the findings on this dataset, the Values T and 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5516bbc8fc_0_2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5516bbc8fc_0_2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Explain how the scientist gave information about these values and what they represent, then apply the “Find and Replace” processor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Here you can speak about other options when you use "clear invalid value" and then "fill empty value with...", because they can view interesting feature (fill with average / median) and it is a good opportunity to talk about sample biais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AB1A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0" y="4753800"/>
            <a:ext cx="91440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3281740" y="2015051"/>
            <a:ext cx="2580519" cy="1113399"/>
            <a:chOff x="-250525" y="1236725"/>
            <a:chExt cx="7322700" cy="3159475"/>
          </a:xfrm>
        </p:grpSpPr>
        <p:sp>
          <p:nvSpPr>
            <p:cNvPr id="13" name="Google Shape;13;p2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1">
  <p:cSld name="ONE_COLUMN_TEXT_1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1702800" y="2253355"/>
            <a:ext cx="2779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subTitle" idx="2"/>
          </p:nvPr>
        </p:nvSpPr>
        <p:spPr>
          <a:xfrm>
            <a:off x="4662000" y="2253355"/>
            <a:ext cx="2779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4" name="Google Shape;18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85" name="Google Shape;185;p11"/>
          <p:cNvSpPr txBox="1">
            <a:spLocks noGrp="1"/>
          </p:cNvSpPr>
          <p:nvPr>
            <p:ph type="title" idx="3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6" name="Google Shape;186;p11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subTitle" idx="4"/>
          </p:nvPr>
        </p:nvSpPr>
        <p:spPr>
          <a:xfrm>
            <a:off x="1702800" y="3343050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11"/>
          <p:cNvSpPr txBox="1">
            <a:spLocks noGrp="1"/>
          </p:cNvSpPr>
          <p:nvPr>
            <p:ph type="subTitle" idx="5"/>
          </p:nvPr>
        </p:nvSpPr>
        <p:spPr>
          <a:xfrm>
            <a:off x="1702800" y="2571750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9" name="Google Shape;189;p11"/>
          <p:cNvSpPr txBox="1">
            <a:spLocks noGrp="1"/>
          </p:cNvSpPr>
          <p:nvPr>
            <p:ph type="subTitle" idx="6"/>
          </p:nvPr>
        </p:nvSpPr>
        <p:spPr>
          <a:xfrm>
            <a:off x="4662000" y="2571750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90" name="Google Shape;190;p11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191" name="Google Shape;191;p1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1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93" name="Google Shape;193;p1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2" name="Google Shape;202;p11"/>
          <p:cNvSpPr txBox="1">
            <a:spLocks noGrp="1"/>
          </p:cNvSpPr>
          <p:nvPr>
            <p:ph type="subTitle" idx="7"/>
          </p:nvPr>
        </p:nvSpPr>
        <p:spPr>
          <a:xfrm>
            <a:off x="4663800" y="3343050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">
  <p:cSld name="ONE_COLUMN_TEXT_1_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05" name="Google Shape;205;p12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8424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06" name="Google Shape;206;p12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207" name="Google Shape;207;p1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" name="Google Shape;208;p1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09" name="Google Shape;209;p1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" name="Google Shape;218;p12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19" name="Google Shape;219;p12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">
  <p:cSld name="ONE_COLUMN_TEXT_1_2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222" name="Google Shape;222;p13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223" name="Google Shape;223;p1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1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25" name="Google Shape;225;p1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 1">
  <p:cSld name="ONE_COLUMN_TEXT_1_2_3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238" name="Google Shape;238;p14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239" name="Google Shape;239;p1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41" name="Google Shape;241;p1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2">
  <p:cSld name="ONE_COLUMN_TEXT_1_2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8283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54" name="Google Shape;254;p15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255" name="Google Shape;255;p1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1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57" name="Google Shape;257;p1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360000" y="613704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Source Sans Pro"/>
              <a:buNone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1">
  <p:cSld name="ONE_COLUMN_TEXT_1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4122000" cy="11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71" name="Google Shape;271;p16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272" name="Google Shape;272;p1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1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74" name="Google Shape;274;p1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3"/>
          </p:nvPr>
        </p:nvSpPr>
        <p:spPr>
          <a:xfrm>
            <a:off x="355700" y="1071875"/>
            <a:ext cx="42162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4"/>
          </p:nvPr>
        </p:nvSpPr>
        <p:spPr>
          <a:xfrm>
            <a:off x="356475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5"/>
          </p:nvPr>
        </p:nvSpPr>
        <p:spPr>
          <a:xfrm>
            <a:off x="1794563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6"/>
          </p:nvPr>
        </p:nvSpPr>
        <p:spPr>
          <a:xfrm>
            <a:off x="3230963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7"/>
          </p:nvPr>
        </p:nvSpPr>
        <p:spPr>
          <a:xfrm>
            <a:off x="4667338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8"/>
          </p:nvPr>
        </p:nvSpPr>
        <p:spPr>
          <a:xfrm>
            <a:off x="6103700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9"/>
          </p:nvPr>
        </p:nvSpPr>
        <p:spPr>
          <a:xfrm>
            <a:off x="7540075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subTitle" idx="13"/>
          </p:nvPr>
        </p:nvSpPr>
        <p:spPr>
          <a:xfrm>
            <a:off x="35647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14"/>
          </p:nvPr>
        </p:nvSpPr>
        <p:spPr>
          <a:xfrm>
            <a:off x="1797300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5"/>
          </p:nvPr>
        </p:nvSpPr>
        <p:spPr>
          <a:xfrm>
            <a:off x="323812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16"/>
          </p:nvPr>
        </p:nvSpPr>
        <p:spPr>
          <a:xfrm>
            <a:off x="4670913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subTitle" idx="17"/>
          </p:nvPr>
        </p:nvSpPr>
        <p:spPr>
          <a:xfrm>
            <a:off x="6103700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18"/>
          </p:nvPr>
        </p:nvSpPr>
        <p:spPr>
          <a:xfrm>
            <a:off x="753647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cxnSp>
        <p:nvCxnSpPr>
          <p:cNvPr id="298" name="Google Shape;298;p16"/>
          <p:cNvCxnSpPr/>
          <p:nvPr/>
        </p:nvCxnSpPr>
        <p:spPr>
          <a:xfrm>
            <a:off x="170825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6"/>
          <p:cNvCxnSpPr/>
          <p:nvPr/>
        </p:nvCxnSpPr>
        <p:spPr>
          <a:xfrm>
            <a:off x="3135625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6"/>
          <p:cNvCxnSpPr/>
          <p:nvPr/>
        </p:nvCxnSpPr>
        <p:spPr>
          <a:xfrm>
            <a:off x="457200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16"/>
          <p:cNvCxnSpPr/>
          <p:nvPr/>
        </p:nvCxnSpPr>
        <p:spPr>
          <a:xfrm>
            <a:off x="600925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16"/>
          <p:cNvCxnSpPr/>
          <p:nvPr/>
        </p:nvCxnSpPr>
        <p:spPr>
          <a:xfrm>
            <a:off x="744120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">
  <p:cSld name="ONE_COLUMN_TEXT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4122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body" idx="3"/>
          </p:nvPr>
        </p:nvSpPr>
        <p:spPr>
          <a:xfrm>
            <a:off x="4662000" y="1389600"/>
            <a:ext cx="4122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17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310" name="Google Shape;310;p1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1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12" name="Google Shape;312;p1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 1">
  <p:cSld name="ONE_COLUMN_TEXT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26" name="Google Shape;326;p18"/>
          <p:cNvSpPr txBox="1">
            <a:spLocks noGrp="1"/>
          </p:cNvSpPr>
          <p:nvPr>
            <p:ph type="body" idx="3"/>
          </p:nvPr>
        </p:nvSpPr>
        <p:spPr>
          <a:xfrm>
            <a:off x="32292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body" idx="4"/>
          </p:nvPr>
        </p:nvSpPr>
        <p:spPr>
          <a:xfrm>
            <a:off x="60984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28" name="Google Shape;328;p18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329" name="Google Shape;329;p1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1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31" name="Google Shape;331;p1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342" name="Google Shape;342;p19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343" name="Google Shape;343;p1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1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45" name="Google Shape;345;p1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 1">
  <p:cSld name="BLANK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2">
  <p:cSld name="TITLE_2">
    <p:bg>
      <p:bgPr>
        <a:solidFill>
          <a:srgbClr val="44009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0" y="4753800"/>
            <a:ext cx="91440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3281740" y="2015051"/>
            <a:ext cx="2580519" cy="1113399"/>
            <a:chOff x="-250525" y="1236725"/>
            <a:chExt cx="7322700" cy="3159475"/>
          </a:xfrm>
        </p:grpSpPr>
        <p:sp>
          <p:nvSpPr>
            <p:cNvPr id="26" name="Google Shape;26;p3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">
  <p:cSld name="SIMPLE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title"/>
          </p:nvPr>
        </p:nvSpPr>
        <p:spPr>
          <a:xfrm>
            <a:off x="285184" y="117430"/>
            <a:ext cx="46347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52A"/>
              </a:buClr>
              <a:buSzPts val="1700"/>
              <a:buFont typeface="Source Sans Pro SemiBold"/>
              <a:buNone/>
              <a:defRPr sz="1700" b="1" i="0" u="none" strike="noStrike" cap="none">
                <a:solidFill>
                  <a:srgbClr val="2B152A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body" idx="1"/>
          </p:nvPr>
        </p:nvSpPr>
        <p:spPr>
          <a:xfrm>
            <a:off x="295901" y="477028"/>
            <a:ext cx="4634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152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152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152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152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152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 1">
  <p:cSld name="ONE_COLUMN_TEXT_1_2_3_2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362" name="Google Shape;362;p22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363" name="Google Shape;363;p2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2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65" name="Google Shape;365;p2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4" name="Google Shape;374;p22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75" name="Google Shape;375;p22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76" name="Google Shape;376;p22"/>
          <p:cNvSpPr/>
          <p:nvPr/>
        </p:nvSpPr>
        <p:spPr>
          <a:xfrm>
            <a:off x="0" y="1430500"/>
            <a:ext cx="9144000" cy="2562000"/>
          </a:xfrm>
          <a:prstGeom prst="rect">
            <a:avLst/>
          </a:prstGeom>
          <a:solidFill>
            <a:srgbClr val="2AB1AC">
              <a:alpha val="1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_WHITE_NO_LOGO">
  <p:cSld name="1_CONTENT_WHITE_NO_LOGO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>
            <a:spLocks noGrp="1"/>
          </p:cNvSpPr>
          <p:nvPr>
            <p:ph type="body" idx="1"/>
          </p:nvPr>
        </p:nvSpPr>
        <p:spPr>
          <a:xfrm>
            <a:off x="310189" y="1251520"/>
            <a:ext cx="8346000" cy="3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ourier New"/>
              <a:buChar char="o"/>
              <a:defRPr sz="12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800"/>
              <a:buFont typeface="Arial"/>
              <a:buChar char="◎"/>
              <a:defRPr sz="1100" b="0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1000"/>
              <a:buFont typeface="Courier New"/>
              <a:buChar char="o"/>
              <a:defRPr sz="1000" b="1" i="0" u="none" strike="noStrike" cap="none">
                <a:solidFill>
                  <a:srgbClr val="3E3E3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900"/>
              <a:buFont typeface="Merriweather Sans"/>
              <a:buChar char="▸"/>
              <a:defRPr sz="900" b="1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379" name="Google Shape;379;p23" descr="image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35629" y="4482417"/>
            <a:ext cx="810259" cy="48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-346818" y="4744219"/>
            <a:ext cx="17346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urce Sans Pro SemiBold"/>
              <a:buNone/>
            </a:pPr>
            <a:r>
              <a:rPr lang="fr" sz="1000" b="1" i="0" u="none" strike="noStrike" cap="none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©2018 dataiku, Inc. </a:t>
            </a:r>
            <a:endParaRPr sz="1100"/>
          </a:p>
        </p:txBody>
      </p:sp>
      <p:sp>
        <p:nvSpPr>
          <p:cNvPr id="381" name="Google Shape;381;p23"/>
          <p:cNvSpPr txBox="1">
            <a:spLocks noGrp="1"/>
          </p:cNvSpPr>
          <p:nvPr>
            <p:ph type="title"/>
          </p:nvPr>
        </p:nvSpPr>
        <p:spPr>
          <a:xfrm>
            <a:off x="285185" y="-165539"/>
            <a:ext cx="46347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 SemiBold"/>
              <a:buNone/>
              <a:defRPr sz="1700" b="1" i="0" u="none" strike="noStrike" cap="none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82" name="Google Shape;382;p23"/>
          <p:cNvSpPr txBox="1">
            <a:spLocks noGrp="1"/>
          </p:cNvSpPr>
          <p:nvPr>
            <p:ph type="body" idx="2"/>
          </p:nvPr>
        </p:nvSpPr>
        <p:spPr>
          <a:xfrm>
            <a:off x="295901" y="477028"/>
            <a:ext cx="4634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383" name="Google Shape;383;p23"/>
          <p:cNvPicPr preferRelativeResize="0"/>
          <p:nvPr/>
        </p:nvPicPr>
        <p:blipFill rotWithShape="1">
          <a:blip r:embed="rId3">
            <a:alphaModFix amt="65000"/>
          </a:blip>
          <a:srcRect/>
          <a:stretch/>
        </p:blipFill>
        <p:spPr>
          <a:xfrm>
            <a:off x="5124495" y="-860080"/>
            <a:ext cx="4290969" cy="279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AB1AC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90" name="Google Shape;390;p25"/>
          <p:cNvSpPr txBox="1"/>
          <p:nvPr/>
        </p:nvSpPr>
        <p:spPr>
          <a:xfrm>
            <a:off x="0" y="4753800"/>
            <a:ext cx="91440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©2019 dataiku, Inc. | dataiku.com | contact@dataiku.com | @dataiku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1" name="Google Shape;391;p25"/>
          <p:cNvGrpSpPr/>
          <p:nvPr/>
        </p:nvGrpSpPr>
        <p:grpSpPr>
          <a:xfrm>
            <a:off x="3281740" y="2015051"/>
            <a:ext cx="2580519" cy="1113399"/>
            <a:chOff x="-250525" y="1236725"/>
            <a:chExt cx="7322700" cy="3159475"/>
          </a:xfrm>
        </p:grpSpPr>
        <p:sp>
          <p:nvSpPr>
            <p:cNvPr id="392" name="Google Shape;392;p25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3">
  <p:cSld name="TITLE_3">
    <p:bg>
      <p:bgPr>
        <a:solidFill>
          <a:srgbClr val="2AB1AC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03" name="Google Shape;403;p26"/>
          <p:cNvSpPr txBox="1"/>
          <p:nvPr/>
        </p:nvSpPr>
        <p:spPr>
          <a:xfrm>
            <a:off x="0" y="4753800"/>
            <a:ext cx="91440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©2019 dataiku, Inc. | dataiku.com | contact@dataiku.com | @dataiku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04" name="Google Shape;404;p26"/>
          <p:cNvGrpSpPr/>
          <p:nvPr/>
        </p:nvGrpSpPr>
        <p:grpSpPr>
          <a:xfrm>
            <a:off x="3623710" y="359961"/>
            <a:ext cx="1896579" cy="818304"/>
            <a:chOff x="-250525" y="1236725"/>
            <a:chExt cx="7322700" cy="3159475"/>
          </a:xfrm>
        </p:grpSpPr>
        <p:sp>
          <p:nvSpPr>
            <p:cNvPr id="405" name="Google Shape;405;p26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26"/>
          <p:cNvSpPr txBox="1">
            <a:spLocks noGrp="1"/>
          </p:cNvSpPr>
          <p:nvPr>
            <p:ph type="ctrTitle"/>
          </p:nvPr>
        </p:nvSpPr>
        <p:spPr>
          <a:xfrm>
            <a:off x="360000" y="1322425"/>
            <a:ext cx="8396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 SemiBold"/>
              <a:buNone/>
              <a:defRPr sz="5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 SemiBold"/>
              <a:buNone/>
              <a:defRPr sz="5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 SemiBold"/>
              <a:buNone/>
              <a:defRPr sz="5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 SemiBold"/>
              <a:buNone/>
              <a:defRPr sz="5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 SemiBold"/>
              <a:buNone/>
              <a:defRPr sz="5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 SemiBold"/>
              <a:buNone/>
              <a:defRPr sz="5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 SemiBold"/>
              <a:buNone/>
              <a:defRPr sz="5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 SemiBold"/>
              <a:buNone/>
              <a:defRPr sz="5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 SemiBold"/>
              <a:buNone/>
              <a:defRPr sz="52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2">
  <p:cSld name="TITLE_2">
    <p:bg>
      <p:bgPr>
        <a:solidFill>
          <a:srgbClr val="440099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17" name="Google Shape;417;p27"/>
          <p:cNvSpPr txBox="1"/>
          <p:nvPr/>
        </p:nvSpPr>
        <p:spPr>
          <a:xfrm>
            <a:off x="0" y="4753800"/>
            <a:ext cx="91440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©2019 dataiku, Inc. | dataiku.com | contact@dataiku.com | @dataiku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18" name="Google Shape;418;p27"/>
          <p:cNvGrpSpPr/>
          <p:nvPr/>
        </p:nvGrpSpPr>
        <p:grpSpPr>
          <a:xfrm>
            <a:off x="3281740" y="2015051"/>
            <a:ext cx="2580519" cy="1113399"/>
            <a:chOff x="-250525" y="1236725"/>
            <a:chExt cx="7322700" cy="3159475"/>
          </a:xfrm>
        </p:grpSpPr>
        <p:sp>
          <p:nvSpPr>
            <p:cNvPr id="419" name="Google Shape;419;p27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28"/>
          <p:cNvPicPr preferRelativeResize="0"/>
          <p:nvPr/>
        </p:nvPicPr>
        <p:blipFill rotWithShape="1">
          <a:blip r:embed="rId2">
            <a:alphaModFix/>
          </a:blip>
          <a:srcRect l="4664" r="43677"/>
          <a:stretch/>
        </p:blipFill>
        <p:spPr>
          <a:xfrm>
            <a:off x="6098399" y="0"/>
            <a:ext cx="306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8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subTitle" idx="1"/>
          </p:nvPr>
        </p:nvSpPr>
        <p:spPr>
          <a:xfrm>
            <a:off x="360000" y="2910325"/>
            <a:ext cx="839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457200" y="2819400"/>
            <a:ext cx="1066800" cy="762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28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435" name="Google Shape;435;p2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6" name="Google Shape;436;p2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37" name="Google Shape;437;p2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">
  <p:cSld name="TITLE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8396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48" name="Google Shape;44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49" name="Google Shape;449;p29"/>
          <p:cNvSpPr/>
          <p:nvPr/>
        </p:nvSpPr>
        <p:spPr>
          <a:xfrm>
            <a:off x="457200" y="2819400"/>
            <a:ext cx="1066800" cy="762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9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451" name="Google Shape;451;p2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2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53" name="Google Shape;453;p2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">
  <p:cSld name="ONE_COLUMN_TEXT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64" name="Google Shape;464;p30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subTitle" idx="1"/>
          </p:nvPr>
        </p:nvSpPr>
        <p:spPr>
          <a:xfrm>
            <a:off x="3600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2"/>
          </p:nvPr>
        </p:nvSpPr>
        <p:spPr>
          <a:xfrm>
            <a:off x="32292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subTitle" idx="3"/>
          </p:nvPr>
        </p:nvSpPr>
        <p:spPr>
          <a:xfrm>
            <a:off x="60984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3600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subTitle" idx="5"/>
          </p:nvPr>
        </p:nvSpPr>
        <p:spPr>
          <a:xfrm>
            <a:off x="32292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60984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471" name="Google Shape;471;p30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472" name="Google Shape;472;p3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3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74" name="Google Shape;474;p3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30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84" name="Google Shape;484;p30"/>
          <p:cNvSpPr txBox="1">
            <a:spLocks noGrp="1"/>
          </p:cNvSpPr>
          <p:nvPr>
            <p:ph type="title" idx="7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">
  <p:cSld name="ONE_COLUMN_TEXT_1_3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87" name="Google Shape;487;p31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1"/>
          <p:cNvSpPr txBox="1">
            <a:spLocks noGrp="1"/>
          </p:cNvSpPr>
          <p:nvPr>
            <p:ph type="subTitle" idx="1"/>
          </p:nvPr>
        </p:nvSpPr>
        <p:spPr>
          <a:xfrm>
            <a:off x="360000" y="20381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89" name="Google Shape;489;p31"/>
          <p:cNvSpPr txBox="1">
            <a:spLocks noGrp="1"/>
          </p:cNvSpPr>
          <p:nvPr>
            <p:ph type="subTitle" idx="2"/>
          </p:nvPr>
        </p:nvSpPr>
        <p:spPr>
          <a:xfrm>
            <a:off x="361500" y="40131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90" name="Google Shape;490;p31"/>
          <p:cNvSpPr txBox="1">
            <a:spLocks noGrp="1"/>
          </p:cNvSpPr>
          <p:nvPr>
            <p:ph type="subTitle" idx="3"/>
          </p:nvPr>
        </p:nvSpPr>
        <p:spPr>
          <a:xfrm>
            <a:off x="6098400" y="40131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91" name="Google Shape;491;p31"/>
          <p:cNvSpPr txBox="1">
            <a:spLocks noGrp="1"/>
          </p:cNvSpPr>
          <p:nvPr>
            <p:ph type="subTitle" idx="4"/>
          </p:nvPr>
        </p:nvSpPr>
        <p:spPr>
          <a:xfrm>
            <a:off x="360000" y="12668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5"/>
          </p:nvPr>
        </p:nvSpPr>
        <p:spPr>
          <a:xfrm>
            <a:off x="361500" y="32418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6"/>
          </p:nvPr>
        </p:nvSpPr>
        <p:spPr>
          <a:xfrm>
            <a:off x="6098400" y="32418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494" name="Google Shape;494;p31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495" name="Google Shape;495;p3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" name="Google Shape;496;p3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97" name="Google Shape;497;p3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6" name="Google Shape;506;p31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7" name="Google Shape;507;p31"/>
          <p:cNvSpPr txBox="1">
            <a:spLocks noGrp="1"/>
          </p:cNvSpPr>
          <p:nvPr>
            <p:ph type="title" idx="7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8" name="Google Shape;508;p31"/>
          <p:cNvSpPr txBox="1">
            <a:spLocks noGrp="1"/>
          </p:cNvSpPr>
          <p:nvPr>
            <p:ph type="subTitle" idx="8"/>
          </p:nvPr>
        </p:nvSpPr>
        <p:spPr>
          <a:xfrm>
            <a:off x="6098400" y="20381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09" name="Google Shape;509;p31"/>
          <p:cNvSpPr txBox="1">
            <a:spLocks noGrp="1"/>
          </p:cNvSpPr>
          <p:nvPr>
            <p:ph type="subTitle" idx="9"/>
          </p:nvPr>
        </p:nvSpPr>
        <p:spPr>
          <a:xfrm>
            <a:off x="6098400" y="12668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l="4664" r="43677"/>
          <a:stretch/>
        </p:blipFill>
        <p:spPr>
          <a:xfrm>
            <a:off x="6098399" y="0"/>
            <a:ext cx="306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360000" y="2910325"/>
            <a:ext cx="839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457200" y="2819400"/>
            <a:ext cx="1066800" cy="762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42" name="Google Shape;42;p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43;p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4">
  <p:cSld name="ONE_COLUMN_TEXT_1_3_4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 txBox="1">
            <a:spLocks noGrp="1"/>
          </p:cNvSpPr>
          <p:nvPr>
            <p:ph type="subTitle" idx="1"/>
          </p:nvPr>
        </p:nvSpPr>
        <p:spPr>
          <a:xfrm>
            <a:off x="3687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32"/>
          <p:cNvSpPr txBox="1">
            <a:spLocks noGrp="1"/>
          </p:cNvSpPr>
          <p:nvPr>
            <p:ph type="subTitle" idx="2"/>
          </p:nvPr>
        </p:nvSpPr>
        <p:spPr>
          <a:xfrm>
            <a:off x="32292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3" name="Google Shape;513;p32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14" name="Google Shape;51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15" name="Google Shape;515;p32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 txBox="1">
            <a:spLocks noGrp="1"/>
          </p:cNvSpPr>
          <p:nvPr>
            <p:ph type="subTitle" idx="3"/>
          </p:nvPr>
        </p:nvSpPr>
        <p:spPr>
          <a:xfrm>
            <a:off x="3687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4"/>
          </p:nvPr>
        </p:nvSpPr>
        <p:spPr>
          <a:xfrm>
            <a:off x="32292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518" name="Google Shape;518;p32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519" name="Google Shape;519;p3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3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21" name="Google Shape;521;p3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0" name="Google Shape;530;p32"/>
          <p:cNvSpPr txBox="1">
            <a:spLocks noGrp="1"/>
          </p:cNvSpPr>
          <p:nvPr>
            <p:ph type="title" idx="5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">
  <p:cSld name="ONE_COLUMN_TEXT_1_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33" name="Google Shape;533;p33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8424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500">
                <a:solidFill>
                  <a:srgbClr val="0000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>
                <a:solidFill>
                  <a:srgbClr val="0000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  <a:defRPr sz="1500">
                <a:solidFill>
                  <a:srgbClr val="0000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500">
                <a:solidFill>
                  <a:srgbClr val="0000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>
                <a:solidFill>
                  <a:srgbClr val="0000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  <a:defRPr sz="1500">
                <a:solidFill>
                  <a:srgbClr val="0000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500">
                <a:solidFill>
                  <a:srgbClr val="0000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>
                <a:solidFill>
                  <a:srgbClr val="0000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  <a:defRPr sz="15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34" name="Google Shape;534;p33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535" name="Google Shape;535;p3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6" name="Google Shape;536;p3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37" name="Google Shape;537;p3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6" name="Google Shape;546;p33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47" name="Google Shape;547;p33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">
  <p:cSld name="ONE_COLUMN_TEXT_1_2_3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550" name="Google Shape;550;p34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551" name="Google Shape;551;p3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2" name="Google Shape;552;p3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53" name="Google Shape;553;p3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2" name="Google Shape;562;p34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63" name="Google Shape;563;p34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1">
  <p:cSld name="ONE_COLUMN_TEXT_1_2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66" name="Google Shape;566;p35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4122000" cy="11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67" name="Google Shape;567;p35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568" name="Google Shape;568;p3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9" name="Google Shape;569;p3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70" name="Google Shape;570;p3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9" name="Google Shape;579;p35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80" name="Google Shape;580;p35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81" name="Google Shape;581;p35"/>
          <p:cNvSpPr txBox="1">
            <a:spLocks noGrp="1"/>
          </p:cNvSpPr>
          <p:nvPr>
            <p:ph type="subTitle" idx="3"/>
          </p:nvPr>
        </p:nvSpPr>
        <p:spPr>
          <a:xfrm>
            <a:off x="355700" y="1071875"/>
            <a:ext cx="42162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5"/>
          <p:cNvSpPr txBox="1">
            <a:spLocks noGrp="1"/>
          </p:cNvSpPr>
          <p:nvPr>
            <p:ph type="subTitle" idx="4"/>
          </p:nvPr>
        </p:nvSpPr>
        <p:spPr>
          <a:xfrm>
            <a:off x="356475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3" name="Google Shape;583;p35"/>
          <p:cNvSpPr txBox="1">
            <a:spLocks noGrp="1"/>
          </p:cNvSpPr>
          <p:nvPr>
            <p:ph type="subTitle" idx="5"/>
          </p:nvPr>
        </p:nvSpPr>
        <p:spPr>
          <a:xfrm>
            <a:off x="1794563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4" name="Google Shape;584;p35"/>
          <p:cNvSpPr txBox="1">
            <a:spLocks noGrp="1"/>
          </p:cNvSpPr>
          <p:nvPr>
            <p:ph type="subTitle" idx="6"/>
          </p:nvPr>
        </p:nvSpPr>
        <p:spPr>
          <a:xfrm>
            <a:off x="3230963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5" name="Google Shape;585;p35"/>
          <p:cNvSpPr txBox="1">
            <a:spLocks noGrp="1"/>
          </p:cNvSpPr>
          <p:nvPr>
            <p:ph type="subTitle" idx="7"/>
          </p:nvPr>
        </p:nvSpPr>
        <p:spPr>
          <a:xfrm>
            <a:off x="4667338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6" name="Google Shape;586;p35"/>
          <p:cNvSpPr txBox="1">
            <a:spLocks noGrp="1"/>
          </p:cNvSpPr>
          <p:nvPr>
            <p:ph type="subTitle" idx="8"/>
          </p:nvPr>
        </p:nvSpPr>
        <p:spPr>
          <a:xfrm>
            <a:off x="6103700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7" name="Google Shape;587;p35"/>
          <p:cNvSpPr txBox="1">
            <a:spLocks noGrp="1"/>
          </p:cNvSpPr>
          <p:nvPr>
            <p:ph type="subTitle" idx="9"/>
          </p:nvPr>
        </p:nvSpPr>
        <p:spPr>
          <a:xfrm>
            <a:off x="7540075" y="2571750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8" name="Google Shape;588;p35"/>
          <p:cNvSpPr txBox="1">
            <a:spLocks noGrp="1"/>
          </p:cNvSpPr>
          <p:nvPr>
            <p:ph type="subTitle" idx="13"/>
          </p:nvPr>
        </p:nvSpPr>
        <p:spPr>
          <a:xfrm>
            <a:off x="35647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89" name="Google Shape;589;p35"/>
          <p:cNvSpPr txBox="1">
            <a:spLocks noGrp="1"/>
          </p:cNvSpPr>
          <p:nvPr>
            <p:ph type="subTitle" idx="14"/>
          </p:nvPr>
        </p:nvSpPr>
        <p:spPr>
          <a:xfrm>
            <a:off x="1797300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90" name="Google Shape;590;p35"/>
          <p:cNvSpPr txBox="1">
            <a:spLocks noGrp="1"/>
          </p:cNvSpPr>
          <p:nvPr>
            <p:ph type="subTitle" idx="15"/>
          </p:nvPr>
        </p:nvSpPr>
        <p:spPr>
          <a:xfrm>
            <a:off x="323812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91" name="Google Shape;591;p35"/>
          <p:cNvSpPr txBox="1">
            <a:spLocks noGrp="1"/>
          </p:cNvSpPr>
          <p:nvPr>
            <p:ph type="subTitle" idx="16"/>
          </p:nvPr>
        </p:nvSpPr>
        <p:spPr>
          <a:xfrm>
            <a:off x="4670913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92" name="Google Shape;592;p35"/>
          <p:cNvSpPr txBox="1">
            <a:spLocks noGrp="1"/>
          </p:cNvSpPr>
          <p:nvPr>
            <p:ph type="subTitle" idx="17"/>
          </p:nvPr>
        </p:nvSpPr>
        <p:spPr>
          <a:xfrm>
            <a:off x="6103700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8"/>
          </p:nvPr>
        </p:nvSpPr>
        <p:spPr>
          <a:xfrm>
            <a:off x="7536475" y="2857725"/>
            <a:ext cx="1247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cxnSp>
        <p:nvCxnSpPr>
          <p:cNvPr id="594" name="Google Shape;594;p35"/>
          <p:cNvCxnSpPr/>
          <p:nvPr/>
        </p:nvCxnSpPr>
        <p:spPr>
          <a:xfrm>
            <a:off x="170825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5"/>
          <p:cNvCxnSpPr/>
          <p:nvPr/>
        </p:nvCxnSpPr>
        <p:spPr>
          <a:xfrm>
            <a:off x="3135625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35"/>
          <p:cNvCxnSpPr/>
          <p:nvPr/>
        </p:nvCxnSpPr>
        <p:spPr>
          <a:xfrm>
            <a:off x="457200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35"/>
          <p:cNvCxnSpPr/>
          <p:nvPr/>
        </p:nvCxnSpPr>
        <p:spPr>
          <a:xfrm>
            <a:off x="600925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35"/>
          <p:cNvCxnSpPr/>
          <p:nvPr/>
        </p:nvCxnSpPr>
        <p:spPr>
          <a:xfrm>
            <a:off x="7441200" y="2578775"/>
            <a:ext cx="0" cy="22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 1">
  <p:cSld name="ONE_COLUMN_TEXT_1_1_1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7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19" name="Google Shape;619;p37"/>
          <p:cNvSpPr txBox="1">
            <a:spLocks noGrp="1"/>
          </p:cNvSpPr>
          <p:nvPr>
            <p:ph type="body" idx="1"/>
          </p:nvPr>
        </p:nvSpPr>
        <p:spPr>
          <a:xfrm>
            <a:off x="3600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621" name="Google Shape;621;p37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22" name="Google Shape;622;p37"/>
          <p:cNvSpPr txBox="1">
            <a:spLocks noGrp="1"/>
          </p:cNvSpPr>
          <p:nvPr>
            <p:ph type="body" idx="3"/>
          </p:nvPr>
        </p:nvSpPr>
        <p:spPr>
          <a:xfrm>
            <a:off x="32292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3" name="Google Shape;623;p37"/>
          <p:cNvSpPr txBox="1">
            <a:spLocks noGrp="1"/>
          </p:cNvSpPr>
          <p:nvPr>
            <p:ph type="body" idx="4"/>
          </p:nvPr>
        </p:nvSpPr>
        <p:spPr>
          <a:xfrm>
            <a:off x="6098400" y="1389600"/>
            <a:ext cx="2685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624" name="Google Shape;624;p37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625" name="Google Shape;625;p3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3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638" name="Google Shape;638;p38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639" name="Google Shape;639;p3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0" name="Google Shape;640;p3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 1">
  <p:cSld name="BLANK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 1">
  <p:cSld name="ONE_COLUMN_TEXT_1_2_3_2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654" name="Google Shape;654;p40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655" name="Google Shape;655;p4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4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57" name="Google Shape;657;p4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68" name="Google Shape;668;p40"/>
          <p:cNvSpPr/>
          <p:nvPr/>
        </p:nvSpPr>
        <p:spPr>
          <a:xfrm>
            <a:off x="0" y="1430500"/>
            <a:ext cx="9144000" cy="2562000"/>
          </a:xfrm>
          <a:prstGeom prst="rect">
            <a:avLst/>
          </a:prstGeom>
          <a:solidFill>
            <a:srgbClr val="2AB1AC">
              <a:alpha val="1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_BOXES_C">
  <p:cSld name="CONTENT_BOXES_C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1647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71" name="Google Shape;671;p41" descr="image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8873" y="4480712"/>
            <a:ext cx="891285" cy="52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1"/>
          <p:cNvSpPr txBox="1">
            <a:spLocks noGrp="1"/>
          </p:cNvSpPr>
          <p:nvPr>
            <p:ph type="body" idx="1"/>
          </p:nvPr>
        </p:nvSpPr>
        <p:spPr>
          <a:xfrm>
            <a:off x="1043997" y="2289994"/>
            <a:ext cx="2154300" cy="1158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3" name="Google Shape;673;p41"/>
          <p:cNvSpPr txBox="1">
            <a:spLocks noGrp="1"/>
          </p:cNvSpPr>
          <p:nvPr>
            <p:ph type="body" idx="2"/>
          </p:nvPr>
        </p:nvSpPr>
        <p:spPr>
          <a:xfrm>
            <a:off x="3467404" y="2289994"/>
            <a:ext cx="2154300" cy="1158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4" name="Google Shape;674;p41"/>
          <p:cNvSpPr txBox="1">
            <a:spLocks noGrp="1"/>
          </p:cNvSpPr>
          <p:nvPr>
            <p:ph type="body" idx="3"/>
          </p:nvPr>
        </p:nvSpPr>
        <p:spPr>
          <a:xfrm>
            <a:off x="5890810" y="2289994"/>
            <a:ext cx="2154300" cy="1158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body" idx="4"/>
          </p:nvPr>
        </p:nvSpPr>
        <p:spPr>
          <a:xfrm>
            <a:off x="1043998" y="3628303"/>
            <a:ext cx="2154300" cy="113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6" name="Google Shape;676;p41"/>
          <p:cNvSpPr txBox="1">
            <a:spLocks noGrp="1"/>
          </p:cNvSpPr>
          <p:nvPr>
            <p:ph type="body" idx="5"/>
          </p:nvPr>
        </p:nvSpPr>
        <p:spPr>
          <a:xfrm>
            <a:off x="3467404" y="3628303"/>
            <a:ext cx="2154300" cy="113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7" name="Google Shape;677;p41"/>
          <p:cNvSpPr txBox="1">
            <a:spLocks noGrp="1"/>
          </p:cNvSpPr>
          <p:nvPr>
            <p:ph type="body" idx="6"/>
          </p:nvPr>
        </p:nvSpPr>
        <p:spPr>
          <a:xfrm>
            <a:off x="5890810" y="3628304"/>
            <a:ext cx="2154300" cy="1139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8" name="Google Shape;678;p41"/>
          <p:cNvSpPr txBox="1">
            <a:spLocks noGrp="1"/>
          </p:cNvSpPr>
          <p:nvPr>
            <p:ph type="body" idx="7"/>
          </p:nvPr>
        </p:nvSpPr>
        <p:spPr>
          <a:xfrm>
            <a:off x="1043997" y="895976"/>
            <a:ext cx="70008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  <a:defRPr sz="1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79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◎"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urier New"/>
              <a:buChar char="o"/>
              <a:defRPr sz="1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erriweather Sans"/>
              <a:buChar char="▸"/>
              <a:defRPr sz="9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79" name="Google Shape;679;p41"/>
          <p:cNvSpPr txBox="1">
            <a:spLocks noGrp="1"/>
          </p:cNvSpPr>
          <p:nvPr>
            <p:ph type="title"/>
          </p:nvPr>
        </p:nvSpPr>
        <p:spPr>
          <a:xfrm>
            <a:off x="1385021" y="54864"/>
            <a:ext cx="6352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ource Sans Pro Light"/>
              <a:buNone/>
              <a:defRPr sz="24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ource Sans Pro Light"/>
              <a:buNone/>
              <a:defRPr sz="27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680" name="Google Shape;680;p41"/>
          <p:cNvSpPr txBox="1">
            <a:spLocks noGrp="1"/>
          </p:cNvSpPr>
          <p:nvPr>
            <p:ph type="body" idx="8"/>
          </p:nvPr>
        </p:nvSpPr>
        <p:spPr>
          <a:xfrm>
            <a:off x="1385021" y="569409"/>
            <a:ext cx="63528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E3E3E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">
  <p:cSld name="TITLE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8396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Source Sans Pro SemiBold"/>
              <a:buNone/>
              <a:defRPr sz="5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457200" y="2819400"/>
            <a:ext cx="1066800" cy="762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58" name="Google Shape;58;p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0" name="Google Shape;60;p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">
  <p:cSld name="ONE_COLUMN_TEXT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71" name="Google Shape;71;p6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1"/>
          </p:nvPr>
        </p:nvSpPr>
        <p:spPr>
          <a:xfrm>
            <a:off x="3600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subTitle" idx="2"/>
          </p:nvPr>
        </p:nvSpPr>
        <p:spPr>
          <a:xfrm>
            <a:off x="32292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3"/>
          </p:nvPr>
        </p:nvSpPr>
        <p:spPr>
          <a:xfrm>
            <a:off x="6098400" y="33430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4"/>
          </p:nvPr>
        </p:nvSpPr>
        <p:spPr>
          <a:xfrm>
            <a:off x="3600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5"/>
          </p:nvPr>
        </p:nvSpPr>
        <p:spPr>
          <a:xfrm>
            <a:off x="32292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6"/>
          </p:nvPr>
        </p:nvSpPr>
        <p:spPr>
          <a:xfrm>
            <a:off x="6098400" y="257175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78" name="Google Shape;78;p6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79" name="Google Shape;79;p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81" name="Google Shape;81;p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1" name="Google Shape;91;p6"/>
          <p:cNvSpPr txBox="1">
            <a:spLocks noGrp="1"/>
          </p:cNvSpPr>
          <p:nvPr>
            <p:ph type="title" idx="7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">
  <p:cSld name="ONE_COLUMN_TEXT_1_3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4" name="Google Shape;94;p7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1"/>
          </p:nvPr>
        </p:nvSpPr>
        <p:spPr>
          <a:xfrm>
            <a:off x="360000" y="20381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2"/>
          </p:nvPr>
        </p:nvSpPr>
        <p:spPr>
          <a:xfrm>
            <a:off x="361500" y="40131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3"/>
          </p:nvPr>
        </p:nvSpPr>
        <p:spPr>
          <a:xfrm>
            <a:off x="6098400" y="40131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4"/>
          </p:nvPr>
        </p:nvSpPr>
        <p:spPr>
          <a:xfrm>
            <a:off x="360000" y="12668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5"/>
          </p:nvPr>
        </p:nvSpPr>
        <p:spPr>
          <a:xfrm>
            <a:off x="361500" y="32418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ubTitle" idx="6"/>
          </p:nvPr>
        </p:nvSpPr>
        <p:spPr>
          <a:xfrm>
            <a:off x="6098400" y="3241800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01" name="Google Shape;101;p7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102" name="Google Shape;102;p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103;p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title" idx="7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subTitle" idx="8"/>
          </p:nvPr>
        </p:nvSpPr>
        <p:spPr>
          <a:xfrm>
            <a:off x="6098400" y="20381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subTitle" idx="9"/>
          </p:nvPr>
        </p:nvSpPr>
        <p:spPr>
          <a:xfrm>
            <a:off x="6098400" y="1266825"/>
            <a:ext cx="2685600" cy="7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4">
  <p:cSld name="ONE_COLUMN_TEXT_1_3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subTitle" idx="1"/>
          </p:nvPr>
        </p:nvSpPr>
        <p:spPr>
          <a:xfrm>
            <a:off x="3687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2"/>
          </p:nvPr>
        </p:nvSpPr>
        <p:spPr>
          <a:xfrm>
            <a:off x="32292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22" name="Google Shape;122;p8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subTitle" idx="3"/>
          </p:nvPr>
        </p:nvSpPr>
        <p:spPr>
          <a:xfrm>
            <a:off x="3687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subTitle" idx="4"/>
          </p:nvPr>
        </p:nvSpPr>
        <p:spPr>
          <a:xfrm>
            <a:off x="32292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346000" y="177900"/>
            <a:ext cx="801600" cy="364200"/>
            <a:chOff x="8357100" y="174875"/>
            <a:chExt cx="801600" cy="364200"/>
          </a:xfrm>
        </p:grpSpPr>
        <p:sp>
          <p:nvSpPr>
            <p:cNvPr id="126" name="Google Shape;126;p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127;p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7" name="Google Shape;137;p8"/>
          <p:cNvSpPr txBox="1">
            <a:spLocks noGrp="1"/>
          </p:cNvSpPr>
          <p:nvPr>
            <p:ph type="title" idx="5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3">
  <p:cSld name="ONE_COLUMN_TEXT_1_3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subTitle" idx="1"/>
          </p:nvPr>
        </p:nvSpPr>
        <p:spPr>
          <a:xfrm>
            <a:off x="3687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2"/>
          </p:nvPr>
        </p:nvSpPr>
        <p:spPr>
          <a:xfrm>
            <a:off x="3229200" y="2888450"/>
            <a:ext cx="2671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 idx="3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 txBox="1">
            <a:spLocks noGrp="1"/>
          </p:cNvSpPr>
          <p:nvPr>
            <p:ph type="subTitle" idx="4"/>
          </p:nvPr>
        </p:nvSpPr>
        <p:spPr>
          <a:xfrm>
            <a:off x="3687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5"/>
          </p:nvPr>
        </p:nvSpPr>
        <p:spPr>
          <a:xfrm>
            <a:off x="3229200" y="3354825"/>
            <a:ext cx="2671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147" name="Google Shape;147;p9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148" name="Google Shape;148;p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2">
  <p:cSld name="ONE_COLUMN_TEXT_1_3_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subTitle" idx="1"/>
          </p:nvPr>
        </p:nvSpPr>
        <p:spPr>
          <a:xfrm>
            <a:off x="1702800" y="2888441"/>
            <a:ext cx="2779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subTitle" idx="2"/>
          </p:nvPr>
        </p:nvSpPr>
        <p:spPr>
          <a:xfrm>
            <a:off x="4662000" y="2888441"/>
            <a:ext cx="27792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title" idx="3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1800"/>
              <a:buNone/>
              <a:defRPr sz="18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2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5" name="Google Shape;165;p10"/>
          <p:cNvSpPr txBox="1"/>
          <p:nvPr/>
        </p:nvSpPr>
        <p:spPr>
          <a:xfrm>
            <a:off x="368700" y="3499900"/>
            <a:ext cx="2671200" cy="1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 txBox="1">
            <a:spLocks noGrp="1"/>
          </p:cNvSpPr>
          <p:nvPr>
            <p:ph type="subTitle" idx="4"/>
          </p:nvPr>
        </p:nvSpPr>
        <p:spPr>
          <a:xfrm>
            <a:off x="1702800" y="3354817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subTitle" idx="5"/>
          </p:nvPr>
        </p:nvSpPr>
        <p:spPr>
          <a:xfrm>
            <a:off x="4662000" y="3354817"/>
            <a:ext cx="27792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68" name="Google Shape;168;p10"/>
          <p:cNvGrpSpPr/>
          <p:nvPr/>
        </p:nvGrpSpPr>
        <p:grpSpPr>
          <a:xfrm>
            <a:off x="8357100" y="174875"/>
            <a:ext cx="801600" cy="364200"/>
            <a:chOff x="8357100" y="174875"/>
            <a:chExt cx="801600" cy="364200"/>
          </a:xfrm>
        </p:grpSpPr>
        <p:sp>
          <p:nvSpPr>
            <p:cNvPr id="169" name="Google Shape;169;p1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71" name="Google Shape;171;p1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 SemiBold"/>
              <a:buNone/>
              <a:defRPr sz="2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0000" y="1152475"/>
            <a:ext cx="421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F06B4A"/>
          </p15:clr>
        </p15:guide>
        <p15:guide id="2" pos="227">
          <p15:clr>
            <a:srgbClr val="F06B4A"/>
          </p15:clr>
        </p15:guide>
        <p15:guide id="3" pos="5533">
          <p15:clr>
            <a:srgbClr val="F06B4A"/>
          </p15:clr>
        </p15:guide>
        <p15:guide id="4" orient="horz" pos="3014">
          <p15:clr>
            <a:srgbClr val="F06B4A"/>
          </p15:clr>
        </p15:guide>
        <p15:guide id="5" pos="2880">
          <p15:clr>
            <a:srgbClr val="F06B4A"/>
          </p15:clr>
        </p15:guide>
        <p15:guide id="6" pos="2034">
          <p15:clr>
            <a:srgbClr val="F06B4A"/>
          </p15:clr>
        </p15:guide>
        <p15:guide id="7" pos="1918">
          <p15:clr>
            <a:srgbClr val="F06B4A"/>
          </p15:clr>
        </p15:guide>
        <p15:guide id="8" pos="3726">
          <p15:clr>
            <a:srgbClr val="F06B4A"/>
          </p15:clr>
        </p15:guide>
        <p15:guide id="9" pos="3842">
          <p15:clr>
            <a:srgbClr val="F06B4A"/>
          </p15:clr>
        </p15:guide>
        <p15:guide id="10" pos="1073">
          <p15:clr>
            <a:srgbClr val="F06B4A"/>
          </p15:clr>
        </p15:guide>
        <p15:guide id="11" pos="4687">
          <p15:clr>
            <a:srgbClr val="F06B4A"/>
          </p15:clr>
        </p15:guide>
        <p15:guide id="12" orient="horz" pos="1620">
          <p15:clr>
            <a:srgbClr val="F06B4A"/>
          </p15:clr>
        </p15:guide>
        <p15:guide id="13" pos="2823">
          <p15:clr>
            <a:srgbClr val="F06B4A"/>
          </p15:clr>
        </p15:guide>
        <p15:guide id="14" pos="2937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 SemiBold"/>
              <a:buNone/>
              <a:defRPr sz="24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body" idx="1"/>
          </p:nvPr>
        </p:nvSpPr>
        <p:spPr>
          <a:xfrm>
            <a:off x="360000" y="1152475"/>
            <a:ext cx="421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F06B4A"/>
          </p15:clr>
        </p15:guide>
        <p15:guide id="2" pos="227">
          <p15:clr>
            <a:srgbClr val="F06B4A"/>
          </p15:clr>
        </p15:guide>
        <p15:guide id="3" pos="5533">
          <p15:clr>
            <a:srgbClr val="F06B4A"/>
          </p15:clr>
        </p15:guide>
        <p15:guide id="4" orient="horz" pos="3014">
          <p15:clr>
            <a:srgbClr val="F06B4A"/>
          </p15:clr>
        </p15:guide>
        <p15:guide id="5" pos="2880">
          <p15:clr>
            <a:srgbClr val="F06B4A"/>
          </p15:clr>
        </p15:guide>
        <p15:guide id="6" pos="2034">
          <p15:clr>
            <a:srgbClr val="F06B4A"/>
          </p15:clr>
        </p15:guide>
        <p15:guide id="7" pos="1918">
          <p15:clr>
            <a:srgbClr val="F06B4A"/>
          </p15:clr>
        </p15:guide>
        <p15:guide id="8" pos="3726">
          <p15:clr>
            <a:srgbClr val="F06B4A"/>
          </p15:clr>
        </p15:guide>
        <p15:guide id="9" pos="3842">
          <p15:clr>
            <a:srgbClr val="F06B4A"/>
          </p15:clr>
        </p15:guide>
        <p15:guide id="10" pos="1073">
          <p15:clr>
            <a:srgbClr val="F06B4A"/>
          </p15:clr>
        </p15:guide>
        <p15:guide id="11" pos="4687">
          <p15:clr>
            <a:srgbClr val="F06B4A"/>
          </p15:clr>
        </p15:guide>
        <p15:guide id="12" orient="horz" pos="1620">
          <p15:clr>
            <a:srgbClr val="F06B4A"/>
          </p15:clr>
        </p15:guide>
        <p15:guide id="13" pos="2823">
          <p15:clr>
            <a:srgbClr val="F06B4A"/>
          </p15:clr>
        </p15:guide>
        <p15:guide id="14" pos="293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dataiku.com/dataiku-dss-user-enablemen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www.youtube.com/channel/UCSMqVwPTmerMiCaL_zKRjBw" TargetMode="External"/><Relationship Id="rId4" Type="http://schemas.openxmlformats.org/officeDocument/2006/relationships/hyperlink" Target="http://dataiku.teachable.com/course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130"/>
          <p:cNvSpPr txBox="1">
            <a:spLocks noGrp="1"/>
          </p:cNvSpPr>
          <p:nvPr>
            <p:ph type="ctrTitle"/>
          </p:nvPr>
        </p:nvSpPr>
        <p:spPr>
          <a:xfrm>
            <a:off x="373950" y="2280300"/>
            <a:ext cx="8396100" cy="25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DSS Discovery Training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 II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140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Hands on!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Visualisation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141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build our dashboard to visualise these insights …  </a:t>
            </a:r>
            <a:endParaRPr/>
          </a:p>
        </p:txBody>
      </p:sp>
      <p:sp>
        <p:nvSpPr>
          <p:cNvPr id="4032" name="Google Shape;4032;p141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will use the final dataset we have on the project flow ... </a:t>
            </a:r>
            <a:endParaRPr/>
          </a:p>
        </p:txBody>
      </p:sp>
      <p:sp>
        <p:nvSpPr>
          <p:cNvPr id="4033" name="Google Shape;4033;p141"/>
          <p:cNvSpPr txBox="1">
            <a:spLocks noGrp="1"/>
          </p:cNvSpPr>
          <p:nvPr>
            <p:ph type="body" idx="4"/>
          </p:nvPr>
        </p:nvSpPr>
        <p:spPr>
          <a:xfrm>
            <a:off x="360000" y="1194725"/>
            <a:ext cx="5878800" cy="3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Extract the “</a:t>
            </a:r>
            <a:r>
              <a:rPr lang="fr" sz="1400">
                <a:solidFill>
                  <a:srgbClr val="2AB1AC"/>
                </a:solidFill>
              </a:rPr>
              <a:t>Year</a:t>
            </a:r>
            <a:r>
              <a:rPr lang="fr" sz="1400"/>
              <a:t>” from the date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to see if there any </a:t>
            </a:r>
            <a:r>
              <a:rPr lang="fr" sz="1400" u="sng"/>
              <a:t>trend</a:t>
            </a:r>
            <a:r>
              <a:rPr lang="fr" sz="1400"/>
              <a:t> in the virus spreading over the year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Extract the “</a:t>
            </a:r>
            <a:r>
              <a:rPr lang="fr" sz="1400">
                <a:solidFill>
                  <a:srgbClr val="2AB1AC"/>
                </a:solidFill>
              </a:rPr>
              <a:t>Day_Number</a:t>
            </a:r>
            <a:r>
              <a:rPr lang="fr" sz="1400"/>
              <a:t>”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to help us understand </a:t>
            </a:r>
            <a:r>
              <a:rPr lang="fr" sz="1400" u="sng"/>
              <a:t>how far</a:t>
            </a:r>
            <a:r>
              <a:rPr lang="fr" sz="1400"/>
              <a:t> in the year the </a:t>
            </a:r>
            <a:r>
              <a:rPr lang="fr" sz="1400" u="sng"/>
              <a:t>virus tends to appear</a:t>
            </a:r>
            <a:endParaRPr sz="14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Create a </a:t>
            </a:r>
            <a:r>
              <a:rPr lang="fr" sz="1400">
                <a:solidFill>
                  <a:srgbClr val="2AB1AC"/>
                </a:solidFill>
              </a:rPr>
              <a:t>GeoPoint</a:t>
            </a:r>
            <a:r>
              <a:rPr lang="fr" sz="1400"/>
              <a:t> from “</a:t>
            </a:r>
            <a:r>
              <a:rPr lang="fr" sz="1400">
                <a:solidFill>
                  <a:srgbClr val="2AB1AC"/>
                </a:solidFill>
              </a:rPr>
              <a:t>Latitude</a:t>
            </a:r>
            <a:r>
              <a:rPr lang="fr" sz="1400"/>
              <a:t>” and “</a:t>
            </a:r>
            <a:r>
              <a:rPr lang="fr" sz="1400">
                <a:solidFill>
                  <a:srgbClr val="2AB1AC"/>
                </a:solidFill>
              </a:rPr>
              <a:t>Longitude</a:t>
            </a:r>
            <a:r>
              <a:rPr lang="fr" sz="1400"/>
              <a:t>” for each mosquito trap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and this will allow us to </a:t>
            </a:r>
            <a:r>
              <a:rPr lang="fr" sz="1400" u="sng"/>
              <a:t>plot our data</a:t>
            </a:r>
            <a:r>
              <a:rPr lang="fr" sz="1400"/>
              <a:t> onto a </a:t>
            </a:r>
            <a:r>
              <a:rPr lang="fr" sz="1400" u="sng"/>
              <a:t>map</a:t>
            </a:r>
            <a:endParaRPr sz="14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4034" name="Google Shape;403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700" y="762000"/>
            <a:ext cx="16097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5" name="Google Shape;403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551" y="2343150"/>
            <a:ext cx="2524125" cy="12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6" name="Google Shape;4036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406" y="4154775"/>
            <a:ext cx="592399" cy="5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7" name="Google Shape;4037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5175" y="280027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8" name="Google Shape;4038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7963" y="2346788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9" name="Google Shape;4039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788" y="3031263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0" name="Google Shape;4040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788" y="1013513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1" name="Google Shape;4041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788" y="1296588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2" name="Google Shape;4042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788" y="1506913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3" name="Google Shape;404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6588" y="1296588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4" name="Google Shape;4044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6588" y="1506913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5" name="Google Shape;4045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1725" y="1521496"/>
            <a:ext cx="181200" cy="1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Google Shape;4050;p142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do some visualisation… </a:t>
            </a:r>
            <a:endParaRPr/>
          </a:p>
        </p:txBody>
      </p:sp>
      <p:sp>
        <p:nvSpPr>
          <p:cNvPr id="4051" name="Google Shape;4051;p142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 the final dataset in your project flow… </a:t>
            </a:r>
            <a:endParaRPr/>
          </a:p>
        </p:txBody>
      </p:sp>
      <p:pic>
        <p:nvPicPr>
          <p:cNvPr id="4052" name="Google Shape;405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3500"/>
            <a:ext cx="5835398" cy="36876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3" name="Google Shape;4053;p142"/>
          <p:cNvSpPr txBox="1"/>
          <p:nvPr/>
        </p:nvSpPr>
        <p:spPr>
          <a:xfrm>
            <a:off x="7287254" y="3048876"/>
            <a:ext cx="1662600" cy="18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/>
              <a:t>Animate by:</a:t>
            </a:r>
            <a:endParaRPr sz="1100" b="1"/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/>
              <a:t>Add </a:t>
            </a:r>
            <a:r>
              <a:rPr lang="fr" sz="1100" i="1"/>
              <a:t>Date_parsed </a:t>
            </a:r>
            <a:r>
              <a:rPr lang="fr" sz="1100"/>
              <a:t>to the Animation section</a:t>
            </a:r>
            <a:endParaRPr sz="1100"/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/>
              <a:t>Select </a:t>
            </a:r>
            <a:r>
              <a:rPr lang="fr" sz="1100" i="1"/>
              <a:t>year</a:t>
            </a:r>
            <a:r>
              <a:rPr lang="fr" sz="1100"/>
              <a:t> as the grouping</a:t>
            </a:r>
            <a:endParaRPr sz="1100"/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/>
              <a:t>Set speed to </a:t>
            </a:r>
            <a:r>
              <a:rPr lang="fr" sz="1100" i="1"/>
              <a:t>x4</a:t>
            </a:r>
            <a:r>
              <a:rPr lang="fr" sz="1100"/>
              <a:t> for dancing fun!</a:t>
            </a:r>
            <a:endParaRPr sz="1100"/>
          </a:p>
        </p:txBody>
      </p:sp>
      <p:sp>
        <p:nvSpPr>
          <p:cNvPr id="4054" name="Google Shape;4054;p142"/>
          <p:cNvSpPr txBox="1"/>
          <p:nvPr/>
        </p:nvSpPr>
        <p:spPr>
          <a:xfrm>
            <a:off x="6276625" y="418500"/>
            <a:ext cx="2055300" cy="2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/>
              <a:t>Multiple charts:</a:t>
            </a:r>
            <a:endParaRPr sz="1100" b="1"/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/>
              <a:t>Select chart type as </a:t>
            </a:r>
            <a:r>
              <a:rPr lang="fr" sz="1100" i="1"/>
              <a:t>Mix</a:t>
            </a:r>
            <a:r>
              <a:rPr lang="fr" sz="1100"/>
              <a:t>.</a:t>
            </a:r>
            <a:endParaRPr sz="1100"/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/>
              <a:t>Drag and drop the WnvPresent_max and the NumMosquitoes_sum variables onto the y-Axis field.</a:t>
            </a:r>
            <a:endParaRPr sz="1100"/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sz="1100"/>
              <a:t>Click the downward pointing arrow of the NumMosquito_sum variable and select to display on the right axis.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143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do some visualisation… </a:t>
            </a:r>
            <a:endParaRPr/>
          </a:p>
        </p:txBody>
      </p:sp>
      <p:sp>
        <p:nvSpPr>
          <p:cNvPr id="4060" name="Google Shape;4060;p143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 the final dataset in your project flow… </a:t>
            </a:r>
            <a:endParaRPr/>
          </a:p>
        </p:txBody>
      </p:sp>
      <p:pic>
        <p:nvPicPr>
          <p:cNvPr id="4061" name="Google Shape;406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63" y="1151100"/>
            <a:ext cx="6915686" cy="36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14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do some visualisation… </a:t>
            </a:r>
            <a:endParaRPr/>
          </a:p>
        </p:txBody>
      </p:sp>
      <p:sp>
        <p:nvSpPr>
          <p:cNvPr id="4067" name="Google Shape;4067;p144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 share with our stakeholders …  </a:t>
            </a:r>
            <a:endParaRPr/>
          </a:p>
        </p:txBody>
      </p:sp>
      <p:pic>
        <p:nvPicPr>
          <p:cNvPr id="4068" name="Google Shape;406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50" y="1096800"/>
            <a:ext cx="5925599" cy="29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9" name="Google Shape;4069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750" y="3025950"/>
            <a:ext cx="3212101" cy="19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145"/>
          <p:cNvSpPr txBox="1">
            <a:spLocks noGrp="1"/>
          </p:cNvSpPr>
          <p:nvPr>
            <p:ph type="ctrTitle"/>
          </p:nvPr>
        </p:nvSpPr>
        <p:spPr>
          <a:xfrm>
            <a:off x="360000" y="744575"/>
            <a:ext cx="5738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Hands on!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Machine Learning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p156"/>
          <p:cNvSpPr txBox="1">
            <a:spLocks noGrp="1"/>
          </p:cNvSpPr>
          <p:nvPr>
            <p:ph type="title"/>
          </p:nvPr>
        </p:nvSpPr>
        <p:spPr>
          <a:xfrm>
            <a:off x="360000" y="618400"/>
            <a:ext cx="833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Split... </a:t>
            </a:r>
            <a:endParaRPr/>
          </a:p>
        </p:txBody>
      </p:sp>
      <p:sp>
        <p:nvSpPr>
          <p:cNvPr id="4185" name="Google Shape;4185;p156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Machine Learning   </a:t>
            </a:r>
            <a:endParaRPr/>
          </a:p>
        </p:txBody>
      </p:sp>
      <p:sp>
        <p:nvSpPr>
          <p:cNvPr id="4186" name="Google Shape;4186;p156"/>
          <p:cNvSpPr txBox="1"/>
          <p:nvPr/>
        </p:nvSpPr>
        <p:spPr>
          <a:xfrm>
            <a:off x="304800" y="2571750"/>
            <a:ext cx="5695800" cy="14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this step we will perform more cleaning for out grouped data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will use: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-"/>
            </a:pPr>
            <a:r>
              <a:rPr lang="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Formula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-"/>
            </a:pPr>
            <a:r>
              <a:rPr lang="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and Replace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87" name="Google Shape;4187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025" y="2258050"/>
            <a:ext cx="1769325" cy="17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p157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Yep, you will use “Analyze”...</a:t>
            </a:r>
            <a:endParaRPr/>
          </a:p>
        </p:txBody>
      </p:sp>
      <p:pic>
        <p:nvPicPr>
          <p:cNvPr id="4193" name="Google Shape;4193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850" y="1011625"/>
            <a:ext cx="5931836" cy="391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p158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6655500" cy="5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Create Two datasets (Seen and Unseen) or (Past and Prediction) or (Train and Test)</a:t>
            </a:r>
            <a:endParaRPr/>
          </a:p>
        </p:txBody>
      </p:sp>
      <p:pic>
        <p:nvPicPr>
          <p:cNvPr id="4199" name="Google Shape;419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75" y="1049600"/>
            <a:ext cx="5066845" cy="391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159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6655500" cy="5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Create Two datasets (Seen and Unseen) or (Past and Prediction) or (Train and Test)</a:t>
            </a:r>
            <a:endParaRPr/>
          </a:p>
        </p:txBody>
      </p:sp>
      <p:sp>
        <p:nvSpPr>
          <p:cNvPr id="4205" name="Google Shape;4205;p159"/>
          <p:cNvSpPr txBox="1"/>
          <p:nvPr/>
        </p:nvSpPr>
        <p:spPr>
          <a:xfrm>
            <a:off x="6610475" y="2151675"/>
            <a:ext cx="2252100" cy="21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Send </a:t>
            </a:r>
            <a:r>
              <a:rPr lang="fr" sz="1500" i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only rows where WnvPresent_max is defined</a:t>
            </a:r>
            <a:r>
              <a:rPr lang="fr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</a:t>
            </a:r>
            <a:r>
              <a:rPr lang="fr" sz="1500" i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past</a:t>
            </a:r>
            <a:endParaRPr sz="1500" i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Source Sans Pro"/>
              <a:buChar char="●"/>
            </a:pPr>
            <a:r>
              <a:rPr lang="fr" sz="15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other values to </a:t>
            </a:r>
            <a:r>
              <a:rPr lang="fr" sz="1500" i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unseen</a:t>
            </a:r>
            <a:endParaRPr sz="1500" i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06" name="Google Shape;4206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793475"/>
            <a:ext cx="6305674" cy="2562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p131"/>
          <p:cNvSpPr txBox="1">
            <a:spLocks noGrp="1"/>
          </p:cNvSpPr>
          <p:nvPr>
            <p:ph type="title"/>
          </p:nvPr>
        </p:nvSpPr>
        <p:spPr>
          <a:xfrm>
            <a:off x="360000" y="618400"/>
            <a:ext cx="833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More cleaning... </a:t>
            </a:r>
            <a:endParaRPr/>
          </a:p>
        </p:txBody>
      </p:sp>
      <p:sp>
        <p:nvSpPr>
          <p:cNvPr id="3890" name="Google Shape;3890;p131"/>
          <p:cNvSpPr txBox="1">
            <a:spLocks noGrp="1"/>
          </p:cNvSpPr>
          <p:nvPr>
            <p:ph type="title" idx="2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Manipulation  </a:t>
            </a:r>
            <a:endParaRPr/>
          </a:p>
        </p:txBody>
      </p:sp>
      <p:pic>
        <p:nvPicPr>
          <p:cNvPr id="3891" name="Google Shape;389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150" y="2106175"/>
            <a:ext cx="20383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2" name="Google Shape;3892;p131"/>
          <p:cNvSpPr txBox="1"/>
          <p:nvPr/>
        </p:nvSpPr>
        <p:spPr>
          <a:xfrm>
            <a:off x="304800" y="2571750"/>
            <a:ext cx="5695800" cy="14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this step we will perform more cleaning for our grouped data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will use: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-"/>
            </a:pPr>
            <a:r>
              <a:rPr lang="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Formula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-"/>
            </a:pPr>
            <a:r>
              <a:rPr lang="f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and Replace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Google Shape;4211;p160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 the “Seen” dataset and go to the lab</a:t>
            </a:r>
            <a:endParaRPr/>
          </a:p>
        </p:txBody>
      </p:sp>
      <p:sp>
        <p:nvSpPr>
          <p:cNvPr id="4212" name="Google Shape;4212;p160"/>
          <p:cNvSpPr txBox="1">
            <a:spLocks noGrp="1"/>
          </p:cNvSpPr>
          <p:nvPr>
            <p:ph type="title" idx="2"/>
          </p:nvPr>
        </p:nvSpPr>
        <p:spPr>
          <a:xfrm>
            <a:off x="360000" y="1953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Train our Model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p161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build our first predictive model </a:t>
            </a:r>
            <a:endParaRPr/>
          </a:p>
        </p:txBody>
      </p:sp>
      <p:pic>
        <p:nvPicPr>
          <p:cNvPr id="4218" name="Google Shape;4218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598" y="1562734"/>
            <a:ext cx="2662850" cy="129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9" name="Google Shape;4219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800" y="3435596"/>
            <a:ext cx="1886440" cy="129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0" name="Google Shape;4220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403" y="1562724"/>
            <a:ext cx="1683684" cy="15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1" name="Google Shape;4221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325" y="3381161"/>
            <a:ext cx="2818925" cy="14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2" name="Google Shape;4222;p161"/>
          <p:cNvSpPr/>
          <p:nvPr/>
        </p:nvSpPr>
        <p:spPr>
          <a:xfrm>
            <a:off x="856450" y="2560675"/>
            <a:ext cx="484500" cy="12891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25AFAB"/>
          </a:solidFill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161"/>
          <p:cNvSpPr/>
          <p:nvPr/>
        </p:nvSpPr>
        <p:spPr>
          <a:xfrm rot="3422378">
            <a:off x="4653903" y="1897134"/>
            <a:ext cx="215602" cy="2632232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AB1AC"/>
          </a:solidFill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4" name="Google Shape;4224;p161"/>
          <p:cNvSpPr/>
          <p:nvPr/>
        </p:nvSpPr>
        <p:spPr>
          <a:xfrm rot="-905132" flipH="1">
            <a:off x="8311888" y="2238670"/>
            <a:ext cx="524474" cy="174968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25AFAB"/>
          </a:solidFill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5" name="Google Shape;4225;p161"/>
          <p:cNvSpPr/>
          <p:nvPr/>
        </p:nvSpPr>
        <p:spPr>
          <a:xfrm>
            <a:off x="1387075" y="1499725"/>
            <a:ext cx="2888400" cy="1444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6" name="Google Shape;4226;p161"/>
          <p:cNvSpPr/>
          <p:nvPr/>
        </p:nvSpPr>
        <p:spPr>
          <a:xfrm>
            <a:off x="1691875" y="3328525"/>
            <a:ext cx="1886400" cy="1444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7" name="Google Shape;4227;p161"/>
          <p:cNvSpPr/>
          <p:nvPr/>
        </p:nvSpPr>
        <p:spPr>
          <a:xfrm>
            <a:off x="5914800" y="1499725"/>
            <a:ext cx="1983900" cy="168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8" name="Google Shape;4228;p161"/>
          <p:cNvSpPr/>
          <p:nvPr/>
        </p:nvSpPr>
        <p:spPr>
          <a:xfrm>
            <a:off x="5182650" y="3328525"/>
            <a:ext cx="3217500" cy="1496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162"/>
          <p:cNvSpPr txBox="1">
            <a:spLocks noGrp="1"/>
          </p:cNvSpPr>
          <p:nvPr>
            <p:ph type="title"/>
          </p:nvPr>
        </p:nvSpPr>
        <p:spPr>
          <a:xfrm>
            <a:off x="360000" y="186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your model…  </a:t>
            </a:r>
            <a:endParaRPr/>
          </a:p>
        </p:txBody>
      </p:sp>
      <p:pic>
        <p:nvPicPr>
          <p:cNvPr id="4234" name="Google Shape;4234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888" y="873300"/>
            <a:ext cx="6678217" cy="3911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5" name="Google Shape;4235;p162"/>
          <p:cNvSpPr txBox="1">
            <a:spLocks noGrp="1"/>
          </p:cNvSpPr>
          <p:nvPr>
            <p:ph type="title" idx="2"/>
          </p:nvPr>
        </p:nvSpPr>
        <p:spPr>
          <a:xfrm>
            <a:off x="283800" y="1089150"/>
            <a:ext cx="379500" cy="5484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4236" name="Google Shape;4236;p162"/>
          <p:cNvSpPr/>
          <p:nvPr/>
        </p:nvSpPr>
        <p:spPr>
          <a:xfrm>
            <a:off x="3629200" y="1853850"/>
            <a:ext cx="1509300" cy="48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37" name="Google Shape;4237;p162"/>
          <p:cNvCxnSpPr>
            <a:stCxn id="4235" idx="3"/>
            <a:endCxn id="4236" idx="1"/>
          </p:cNvCxnSpPr>
          <p:nvPr/>
        </p:nvCxnSpPr>
        <p:spPr>
          <a:xfrm>
            <a:off x="663300" y="1363350"/>
            <a:ext cx="2965800" cy="7314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163"/>
          <p:cNvSpPr txBox="1">
            <a:spLocks noGrp="1"/>
          </p:cNvSpPr>
          <p:nvPr>
            <p:ph type="title"/>
          </p:nvPr>
        </p:nvSpPr>
        <p:spPr>
          <a:xfrm>
            <a:off x="360000" y="186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your model…  </a:t>
            </a:r>
            <a:endParaRPr/>
          </a:p>
        </p:txBody>
      </p:sp>
      <p:pic>
        <p:nvPicPr>
          <p:cNvPr id="4243" name="Google Shape;4243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888" y="873300"/>
            <a:ext cx="6678217" cy="3911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4" name="Google Shape;4244;p163"/>
          <p:cNvSpPr txBox="1">
            <a:spLocks noGrp="1"/>
          </p:cNvSpPr>
          <p:nvPr>
            <p:ph type="title" idx="2"/>
          </p:nvPr>
        </p:nvSpPr>
        <p:spPr>
          <a:xfrm>
            <a:off x="503750" y="1731300"/>
            <a:ext cx="379500" cy="5484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4245" name="Google Shape;4245;p163"/>
          <p:cNvSpPr/>
          <p:nvPr/>
        </p:nvSpPr>
        <p:spPr>
          <a:xfrm>
            <a:off x="1368450" y="2008350"/>
            <a:ext cx="680700" cy="17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46" name="Google Shape;4246;p163"/>
          <p:cNvCxnSpPr>
            <a:stCxn id="4244" idx="3"/>
            <a:endCxn id="4245" idx="1"/>
          </p:cNvCxnSpPr>
          <p:nvPr/>
        </p:nvCxnSpPr>
        <p:spPr>
          <a:xfrm>
            <a:off x="883250" y="2005500"/>
            <a:ext cx="485100" cy="894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Google Shape;4346;p169"/>
          <p:cNvSpPr txBox="1">
            <a:spLocks noGrp="1"/>
          </p:cNvSpPr>
          <p:nvPr>
            <p:ph type="title"/>
          </p:nvPr>
        </p:nvSpPr>
        <p:spPr>
          <a:xfrm>
            <a:off x="360000" y="186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your model…  </a:t>
            </a:r>
            <a:endParaRPr/>
          </a:p>
        </p:txBody>
      </p:sp>
      <p:pic>
        <p:nvPicPr>
          <p:cNvPr id="4347" name="Google Shape;434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888" y="873300"/>
            <a:ext cx="6678217" cy="3911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8" name="Google Shape;4348;p169"/>
          <p:cNvSpPr txBox="1">
            <a:spLocks noGrp="1"/>
          </p:cNvSpPr>
          <p:nvPr>
            <p:ph type="title" idx="2"/>
          </p:nvPr>
        </p:nvSpPr>
        <p:spPr>
          <a:xfrm>
            <a:off x="283800" y="2397450"/>
            <a:ext cx="379500" cy="5484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4349" name="Google Shape;4349;p169"/>
          <p:cNvSpPr/>
          <p:nvPr/>
        </p:nvSpPr>
        <p:spPr>
          <a:xfrm>
            <a:off x="1179600" y="2444550"/>
            <a:ext cx="1046400" cy="799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0" name="Google Shape;4350;p169"/>
          <p:cNvCxnSpPr>
            <a:stCxn id="4348" idx="3"/>
            <a:endCxn id="4349" idx="1"/>
          </p:cNvCxnSpPr>
          <p:nvPr/>
        </p:nvCxnSpPr>
        <p:spPr>
          <a:xfrm>
            <a:off x="663300" y="2671650"/>
            <a:ext cx="516300" cy="1728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1" name="Google Shape;4351;p169"/>
          <p:cNvSpPr txBox="1">
            <a:spLocks noGrp="1"/>
          </p:cNvSpPr>
          <p:nvPr>
            <p:ph type="title" idx="2"/>
          </p:nvPr>
        </p:nvSpPr>
        <p:spPr>
          <a:xfrm>
            <a:off x="207600" y="3388050"/>
            <a:ext cx="379500" cy="5484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endParaRPr/>
          </a:p>
        </p:txBody>
      </p:sp>
      <p:sp>
        <p:nvSpPr>
          <p:cNvPr id="4352" name="Google Shape;4352;p169"/>
          <p:cNvSpPr/>
          <p:nvPr/>
        </p:nvSpPr>
        <p:spPr>
          <a:xfrm>
            <a:off x="1103400" y="3435150"/>
            <a:ext cx="1046400" cy="399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3" name="Google Shape;4353;p169"/>
          <p:cNvCxnSpPr>
            <a:stCxn id="4351" idx="3"/>
            <a:endCxn id="4352" idx="1"/>
          </p:cNvCxnSpPr>
          <p:nvPr/>
        </p:nvCxnSpPr>
        <p:spPr>
          <a:xfrm rot="10800000" flipH="1">
            <a:off x="587100" y="3634950"/>
            <a:ext cx="516300" cy="273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4" name="Google Shape;4354;p169"/>
          <p:cNvSpPr txBox="1">
            <a:spLocks noGrp="1"/>
          </p:cNvSpPr>
          <p:nvPr>
            <p:ph type="title" idx="2"/>
          </p:nvPr>
        </p:nvSpPr>
        <p:spPr>
          <a:xfrm>
            <a:off x="207600" y="4226250"/>
            <a:ext cx="379500" cy="5484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</a:t>
            </a:r>
            <a:endParaRPr/>
          </a:p>
        </p:txBody>
      </p:sp>
      <p:sp>
        <p:nvSpPr>
          <p:cNvPr id="4355" name="Google Shape;4355;p169"/>
          <p:cNvSpPr/>
          <p:nvPr/>
        </p:nvSpPr>
        <p:spPr>
          <a:xfrm>
            <a:off x="1267775" y="4083225"/>
            <a:ext cx="1046400" cy="60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6" name="Google Shape;4356;p169"/>
          <p:cNvCxnSpPr>
            <a:stCxn id="4354" idx="3"/>
            <a:endCxn id="4355" idx="1"/>
          </p:cNvCxnSpPr>
          <p:nvPr/>
        </p:nvCxnSpPr>
        <p:spPr>
          <a:xfrm rot="10800000" flipH="1">
            <a:off x="587100" y="4384950"/>
            <a:ext cx="680700" cy="1155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7" name="Google Shape;4357;p169"/>
          <p:cNvSpPr txBox="1">
            <a:spLocks noGrp="1"/>
          </p:cNvSpPr>
          <p:nvPr>
            <p:ph type="title" idx="2"/>
          </p:nvPr>
        </p:nvSpPr>
        <p:spPr>
          <a:xfrm>
            <a:off x="503750" y="1731300"/>
            <a:ext cx="379500" cy="5484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4358" name="Google Shape;4358;p169"/>
          <p:cNvSpPr/>
          <p:nvPr/>
        </p:nvSpPr>
        <p:spPr>
          <a:xfrm>
            <a:off x="1286250" y="2183250"/>
            <a:ext cx="680700" cy="17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9" name="Google Shape;4359;p169"/>
          <p:cNvCxnSpPr>
            <a:stCxn id="4357" idx="3"/>
            <a:endCxn id="4358" idx="1"/>
          </p:cNvCxnSpPr>
          <p:nvPr/>
        </p:nvCxnSpPr>
        <p:spPr>
          <a:xfrm>
            <a:off x="883250" y="2005500"/>
            <a:ext cx="402900" cy="2643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70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build our first predictive model </a:t>
            </a:r>
            <a:endParaRPr/>
          </a:p>
        </p:txBody>
      </p:sp>
      <p:pic>
        <p:nvPicPr>
          <p:cNvPr id="4365" name="Google Shape;436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25" y="2118100"/>
            <a:ext cx="2745651" cy="2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6" name="Google Shape;4366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837" y="1512525"/>
            <a:ext cx="5381125" cy="3440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67" name="Google Shape;4367;p170"/>
          <p:cNvSpPr/>
          <p:nvPr/>
        </p:nvSpPr>
        <p:spPr>
          <a:xfrm rot="-6263337" flipH="1">
            <a:off x="3049349" y="157177"/>
            <a:ext cx="508243" cy="261608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25AFAB"/>
          </a:solidFill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170"/>
          <p:cNvSpPr/>
          <p:nvPr/>
        </p:nvSpPr>
        <p:spPr>
          <a:xfrm>
            <a:off x="258600" y="1977400"/>
            <a:ext cx="3018600" cy="2428200"/>
          </a:xfrm>
          <a:prstGeom prst="roundRect">
            <a:avLst>
              <a:gd name="adj" fmla="val 10395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170"/>
          <p:cNvSpPr/>
          <p:nvPr/>
        </p:nvSpPr>
        <p:spPr>
          <a:xfrm>
            <a:off x="3343800" y="1357650"/>
            <a:ext cx="5618700" cy="3692400"/>
          </a:xfrm>
          <a:prstGeom prst="roundRect">
            <a:avLst>
              <a:gd name="adj" fmla="val 4814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p171"/>
          <p:cNvSpPr txBox="1">
            <a:spLocks noGrp="1"/>
          </p:cNvSpPr>
          <p:nvPr>
            <p:ph type="title"/>
          </p:nvPr>
        </p:nvSpPr>
        <p:spPr>
          <a:xfrm>
            <a:off x="403250" y="18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 insights ..  </a:t>
            </a:r>
            <a:endParaRPr/>
          </a:p>
        </p:txBody>
      </p:sp>
      <p:pic>
        <p:nvPicPr>
          <p:cNvPr id="4375" name="Google Shape;4375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100" y="873300"/>
            <a:ext cx="6766992" cy="391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6" name="Google Shape;4376;p171"/>
          <p:cNvSpPr txBox="1">
            <a:spLocks noGrp="1"/>
          </p:cNvSpPr>
          <p:nvPr>
            <p:ph type="title" idx="2"/>
          </p:nvPr>
        </p:nvSpPr>
        <p:spPr>
          <a:xfrm>
            <a:off x="207600" y="1241550"/>
            <a:ext cx="379500" cy="5484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sp>
        <p:nvSpPr>
          <p:cNvPr id="4377" name="Google Shape;4377;p171"/>
          <p:cNvSpPr/>
          <p:nvPr/>
        </p:nvSpPr>
        <p:spPr>
          <a:xfrm>
            <a:off x="4662000" y="1582375"/>
            <a:ext cx="1509300" cy="48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78" name="Google Shape;4378;p171"/>
          <p:cNvCxnSpPr>
            <a:stCxn id="4376" idx="3"/>
            <a:endCxn id="4377" idx="1"/>
          </p:cNvCxnSpPr>
          <p:nvPr/>
        </p:nvCxnSpPr>
        <p:spPr>
          <a:xfrm>
            <a:off x="587100" y="1515750"/>
            <a:ext cx="4074900" cy="3075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9" name="Google Shape;4379;p171"/>
          <p:cNvSpPr txBox="1">
            <a:spLocks noGrp="1"/>
          </p:cNvSpPr>
          <p:nvPr>
            <p:ph type="title" idx="2"/>
          </p:nvPr>
        </p:nvSpPr>
        <p:spPr>
          <a:xfrm>
            <a:off x="360000" y="1910050"/>
            <a:ext cx="379500" cy="5484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4380" name="Google Shape;4380;p171"/>
          <p:cNvSpPr/>
          <p:nvPr/>
        </p:nvSpPr>
        <p:spPr>
          <a:xfrm>
            <a:off x="1274500" y="2002350"/>
            <a:ext cx="1095900" cy="180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81" name="Google Shape;4381;p171"/>
          <p:cNvCxnSpPr>
            <a:stCxn id="4379" idx="3"/>
            <a:endCxn id="4380" idx="1"/>
          </p:cNvCxnSpPr>
          <p:nvPr/>
        </p:nvCxnSpPr>
        <p:spPr>
          <a:xfrm rot="10800000" flipH="1">
            <a:off x="739500" y="2092750"/>
            <a:ext cx="534900" cy="915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2" name="Google Shape;4382;p171"/>
          <p:cNvSpPr txBox="1">
            <a:spLocks noGrp="1"/>
          </p:cNvSpPr>
          <p:nvPr>
            <p:ph type="title" idx="2"/>
          </p:nvPr>
        </p:nvSpPr>
        <p:spPr>
          <a:xfrm>
            <a:off x="283800" y="2519650"/>
            <a:ext cx="379500" cy="5484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4383" name="Google Shape;4383;p171"/>
          <p:cNvSpPr/>
          <p:nvPr/>
        </p:nvSpPr>
        <p:spPr>
          <a:xfrm>
            <a:off x="1198300" y="2611950"/>
            <a:ext cx="1095900" cy="180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84" name="Google Shape;4384;p171"/>
          <p:cNvCxnSpPr>
            <a:stCxn id="4382" idx="3"/>
            <a:endCxn id="4383" idx="1"/>
          </p:cNvCxnSpPr>
          <p:nvPr/>
        </p:nvCxnSpPr>
        <p:spPr>
          <a:xfrm rot="10800000" flipH="1">
            <a:off x="663300" y="2702350"/>
            <a:ext cx="534900" cy="915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5" name="Google Shape;4385;p171"/>
          <p:cNvSpPr txBox="1">
            <a:spLocks noGrp="1"/>
          </p:cNvSpPr>
          <p:nvPr>
            <p:ph type="title" idx="2"/>
          </p:nvPr>
        </p:nvSpPr>
        <p:spPr>
          <a:xfrm>
            <a:off x="8594250" y="1635850"/>
            <a:ext cx="379500" cy="5484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4386" name="Google Shape;4386;p171"/>
          <p:cNvSpPr/>
          <p:nvPr/>
        </p:nvSpPr>
        <p:spPr>
          <a:xfrm>
            <a:off x="7294300" y="1087950"/>
            <a:ext cx="1095900" cy="180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87" name="Google Shape;4387;p171"/>
          <p:cNvCxnSpPr>
            <a:stCxn id="4385" idx="1"/>
            <a:endCxn id="4386" idx="2"/>
          </p:cNvCxnSpPr>
          <p:nvPr/>
        </p:nvCxnSpPr>
        <p:spPr>
          <a:xfrm rot="10800000">
            <a:off x="7842150" y="1268950"/>
            <a:ext cx="752100" cy="6411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Google Shape;4392;p172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Your project flow should like this </a:t>
            </a:r>
            <a:endParaRPr/>
          </a:p>
        </p:txBody>
      </p:sp>
      <p:pic>
        <p:nvPicPr>
          <p:cNvPr id="4393" name="Google Shape;4393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75" y="1339525"/>
            <a:ext cx="78581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4" name="Google Shape;4394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300" y="2617200"/>
            <a:ext cx="385975" cy="4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p173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Time to apply the model to the “Unseen” dataset</a:t>
            </a:r>
            <a:endParaRPr/>
          </a:p>
        </p:txBody>
      </p:sp>
      <p:pic>
        <p:nvPicPr>
          <p:cNvPr id="4400" name="Google Shape;440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958625"/>
            <a:ext cx="312420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1" name="Google Shape;4401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927" y="1958625"/>
            <a:ext cx="3811601" cy="30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2" name="Google Shape;4402;p173"/>
          <p:cNvSpPr/>
          <p:nvPr/>
        </p:nvSpPr>
        <p:spPr>
          <a:xfrm>
            <a:off x="1702800" y="2301150"/>
            <a:ext cx="631500" cy="674700"/>
          </a:xfrm>
          <a:prstGeom prst="ellipse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3" name="Google Shape;4403;p173"/>
          <p:cNvSpPr/>
          <p:nvPr/>
        </p:nvSpPr>
        <p:spPr>
          <a:xfrm rot="-5270364" flipH="1">
            <a:off x="3260910" y="-46358"/>
            <a:ext cx="676381" cy="3051986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25AFAB"/>
          </a:solidFill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4" name="Google Shape;4404;p173"/>
          <p:cNvSpPr/>
          <p:nvPr/>
        </p:nvSpPr>
        <p:spPr>
          <a:xfrm>
            <a:off x="258600" y="1977400"/>
            <a:ext cx="3440700" cy="1566300"/>
          </a:xfrm>
          <a:prstGeom prst="roundRect">
            <a:avLst>
              <a:gd name="adj" fmla="val 10395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5" name="Google Shape;4405;p173"/>
          <p:cNvSpPr/>
          <p:nvPr/>
        </p:nvSpPr>
        <p:spPr>
          <a:xfrm>
            <a:off x="4110325" y="1894638"/>
            <a:ext cx="4221600" cy="3096600"/>
          </a:xfrm>
          <a:prstGeom prst="roundRect">
            <a:avLst>
              <a:gd name="adj" fmla="val 10395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Google Shape;4410;p174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explore the final dataset …  </a:t>
            </a:r>
            <a:endParaRPr/>
          </a:p>
        </p:txBody>
      </p:sp>
      <p:pic>
        <p:nvPicPr>
          <p:cNvPr id="4411" name="Google Shape;4411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63" y="2221925"/>
            <a:ext cx="389572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2" name="Google Shape;4412;p174"/>
          <p:cNvSpPr/>
          <p:nvPr/>
        </p:nvSpPr>
        <p:spPr>
          <a:xfrm>
            <a:off x="2163600" y="1899650"/>
            <a:ext cx="4168500" cy="1666200"/>
          </a:xfrm>
          <a:prstGeom prst="roundRect">
            <a:avLst>
              <a:gd name="adj" fmla="val 10395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132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When are mosquitos expected to be active? </a:t>
            </a:r>
            <a:endParaRPr/>
          </a:p>
        </p:txBody>
      </p:sp>
      <p:sp>
        <p:nvSpPr>
          <p:cNvPr id="3898" name="Google Shape;3898;p132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Day or Night?</a:t>
            </a:r>
            <a:endParaRPr/>
          </a:p>
        </p:txBody>
      </p:sp>
      <p:pic>
        <p:nvPicPr>
          <p:cNvPr id="3899" name="Google Shape;389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528625"/>
            <a:ext cx="4351175" cy="2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132"/>
          <p:cNvPicPr preferRelativeResize="0"/>
          <p:nvPr/>
        </p:nvPicPr>
        <p:blipFill rotWithShape="1">
          <a:blip r:embed="rId4">
            <a:alphaModFix/>
          </a:blip>
          <a:srcRect t="5889" b="33523"/>
          <a:stretch/>
        </p:blipFill>
        <p:spPr>
          <a:xfrm>
            <a:off x="4863575" y="1528625"/>
            <a:ext cx="4045901" cy="245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p175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explore the final dataset …  </a:t>
            </a:r>
            <a:endParaRPr/>
          </a:p>
        </p:txBody>
      </p:sp>
      <p:pic>
        <p:nvPicPr>
          <p:cNvPr id="4418" name="Google Shape;441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938" y="1399747"/>
            <a:ext cx="6460125" cy="3026503"/>
          </a:xfrm>
          <a:prstGeom prst="rect">
            <a:avLst/>
          </a:prstGeom>
          <a:noFill/>
          <a:ln>
            <a:noFill/>
          </a:ln>
        </p:spPr>
      </p:pic>
      <p:sp>
        <p:nvSpPr>
          <p:cNvPr id="4419" name="Google Shape;4419;p175"/>
          <p:cNvSpPr/>
          <p:nvPr/>
        </p:nvSpPr>
        <p:spPr>
          <a:xfrm>
            <a:off x="1131300" y="1177525"/>
            <a:ext cx="6878400" cy="3606900"/>
          </a:xfrm>
          <a:prstGeom prst="roundRect">
            <a:avLst>
              <a:gd name="adj" fmla="val 10395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4" name="Google Shape;4424;p176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Here is your project flow… congratulations…. one more step! </a:t>
            </a:r>
            <a:endParaRPr/>
          </a:p>
        </p:txBody>
      </p:sp>
      <p:pic>
        <p:nvPicPr>
          <p:cNvPr id="4425" name="Google Shape;442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00" y="1330900"/>
            <a:ext cx="85820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6" name="Google Shape;4426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75" y="2435175"/>
            <a:ext cx="333656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177"/>
          <p:cNvSpPr txBox="1">
            <a:spLocks noGrp="1"/>
          </p:cNvSpPr>
          <p:nvPr>
            <p:ph type="title"/>
          </p:nvPr>
        </p:nvSpPr>
        <p:spPr>
          <a:xfrm>
            <a:off x="360000" y="18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Time to go the the Mayor of Chicago and share 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predictions</a:t>
            </a:r>
            <a:endParaRPr/>
          </a:p>
        </p:txBody>
      </p:sp>
      <p:pic>
        <p:nvPicPr>
          <p:cNvPr id="4432" name="Google Shape;443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275" y="1080000"/>
            <a:ext cx="5781819" cy="39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178"/>
          <p:cNvSpPr txBox="1">
            <a:spLocks noGrp="1"/>
          </p:cNvSpPr>
          <p:nvPr>
            <p:ph type="title"/>
          </p:nvPr>
        </p:nvSpPr>
        <p:spPr>
          <a:xfrm>
            <a:off x="360000" y="18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else we can share with our stakeholders?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38" name="Google Shape;4438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687" y="943100"/>
            <a:ext cx="4034624" cy="35029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9" name="Google Shape;4439;p178"/>
          <p:cNvSpPr/>
          <p:nvPr/>
        </p:nvSpPr>
        <p:spPr>
          <a:xfrm>
            <a:off x="4420600" y="2136775"/>
            <a:ext cx="2301300" cy="47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p179"/>
          <p:cNvSpPr txBox="1">
            <a:spLocks noGrp="1"/>
          </p:cNvSpPr>
          <p:nvPr>
            <p:ph type="title"/>
          </p:nvPr>
        </p:nvSpPr>
        <p:spPr>
          <a:xfrm>
            <a:off x="360000" y="5676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 ahead and share the dashboard with your stakeholders</a:t>
            </a:r>
            <a:endParaRPr/>
          </a:p>
        </p:txBody>
      </p:sp>
      <p:pic>
        <p:nvPicPr>
          <p:cNvPr id="4445" name="Google Shape;4445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00" y="1127901"/>
            <a:ext cx="4971075" cy="2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6" name="Google Shape;4446;p179"/>
          <p:cNvSpPr/>
          <p:nvPr/>
        </p:nvSpPr>
        <p:spPr>
          <a:xfrm>
            <a:off x="114175" y="1014550"/>
            <a:ext cx="5307300" cy="2408700"/>
          </a:xfrm>
          <a:prstGeom prst="roundRect">
            <a:avLst>
              <a:gd name="adj" fmla="val 10395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7" name="Google Shape;4447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800" y="2820200"/>
            <a:ext cx="5307200" cy="18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8" name="Google Shape;4448;p179"/>
          <p:cNvSpPr/>
          <p:nvPr/>
        </p:nvSpPr>
        <p:spPr>
          <a:xfrm>
            <a:off x="3299400" y="2614750"/>
            <a:ext cx="5703600" cy="2237400"/>
          </a:xfrm>
          <a:prstGeom prst="roundRect">
            <a:avLst>
              <a:gd name="adj" fmla="val 10395"/>
            </a:avLst>
          </a:prstGeom>
          <a:noFill/>
          <a:ln w="9525" cap="flat" cmpd="sng">
            <a:solidFill>
              <a:srgbClr val="25A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p180"/>
          <p:cNvSpPr txBox="1">
            <a:spLocks noGrp="1"/>
          </p:cNvSpPr>
          <p:nvPr>
            <p:ph type="title" idx="2"/>
          </p:nvPr>
        </p:nvSpPr>
        <p:spPr>
          <a:xfrm>
            <a:off x="360000" y="769750"/>
            <a:ext cx="8071800" cy="3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40099"/>
                </a:solidFill>
              </a:rPr>
              <a:t>User Enablement resources</a:t>
            </a:r>
            <a:r>
              <a:rPr lang="fr" sz="3000"/>
              <a:t>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https://pages.dataiku.com/dataiku-dss-user-enablement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3F268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>
                <a:solidFill>
                  <a:srgbClr val="3F2680"/>
                </a:solidFill>
              </a:rPr>
              <a:t>Dataiku Teachable</a:t>
            </a:r>
            <a:endParaRPr sz="3000">
              <a:solidFill>
                <a:srgbClr val="3F268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http://dataiku.teachable.com/courses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F2680"/>
                </a:solidFill>
              </a:rPr>
              <a:t>Dataiku Youtube Channel</a:t>
            </a:r>
            <a:endParaRPr>
              <a:solidFill>
                <a:srgbClr val="3F268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https://www.youtube.com/channel/UCSMqVwPTmerMiCaL_zKRjBw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181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Who likes to go to a party?!!</a:t>
            </a:r>
            <a:endParaRPr/>
          </a:p>
        </p:txBody>
      </p:sp>
      <p:sp>
        <p:nvSpPr>
          <p:cNvPr id="4459" name="Google Shape;4459;p181"/>
          <p:cNvSpPr txBox="1">
            <a:spLocks noGrp="1"/>
          </p:cNvSpPr>
          <p:nvPr>
            <p:ph type="title" idx="2"/>
          </p:nvPr>
        </p:nvSpPr>
        <p:spPr>
          <a:xfrm>
            <a:off x="360000" y="1303150"/>
            <a:ext cx="7932000" cy="27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Pick a song!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p182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Who likes to go to a party?!!</a:t>
            </a:r>
            <a:endParaRPr/>
          </a:p>
        </p:txBody>
      </p:sp>
      <p:sp>
        <p:nvSpPr>
          <p:cNvPr id="4465" name="Google Shape;4465;p182"/>
          <p:cNvSpPr txBox="1">
            <a:spLocks noGrp="1"/>
          </p:cNvSpPr>
          <p:nvPr>
            <p:ph type="title" idx="2"/>
          </p:nvPr>
        </p:nvSpPr>
        <p:spPr>
          <a:xfrm>
            <a:off x="360000" y="1303150"/>
            <a:ext cx="7932000" cy="27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Go the flow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and type the word...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Google Shape;4470;p183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Congratulations! enjoy the party?!!</a:t>
            </a:r>
            <a:endParaRPr/>
          </a:p>
        </p:txBody>
      </p:sp>
      <p:sp>
        <p:nvSpPr>
          <p:cNvPr id="4471" name="Google Shape;4471;p183"/>
          <p:cNvSpPr txBox="1">
            <a:spLocks noGrp="1"/>
          </p:cNvSpPr>
          <p:nvPr>
            <p:ph type="title" idx="2"/>
          </p:nvPr>
        </p:nvSpPr>
        <p:spPr>
          <a:xfrm>
            <a:off x="3012000" y="3521900"/>
            <a:ext cx="2940000" cy="13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/>
              <a:t>disco</a:t>
            </a:r>
            <a:endParaRPr sz="5000"/>
          </a:p>
        </p:txBody>
      </p:sp>
      <p:pic>
        <p:nvPicPr>
          <p:cNvPr id="4472" name="Google Shape;4472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123" y="835075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3" name="Google Shape;4473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775" y="720000"/>
            <a:ext cx="1864200" cy="18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4" name="Google Shape;4474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550" y="1804575"/>
            <a:ext cx="2040750" cy="20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5" name="Google Shape;4475;p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3475" y="2704975"/>
            <a:ext cx="1762275" cy="17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6" name="Google Shape;4476;p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8050" y="-1098"/>
            <a:ext cx="836175" cy="8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p184"/>
          <p:cNvSpPr txBox="1">
            <a:spLocks noGrp="1"/>
          </p:cNvSpPr>
          <p:nvPr>
            <p:ph type="title" idx="4294967295"/>
          </p:nvPr>
        </p:nvSpPr>
        <p:spPr>
          <a:xfrm>
            <a:off x="1791750" y="4126475"/>
            <a:ext cx="5740500" cy="5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</a:rPr>
              <a:t>Thank You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133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When are mosquitos expected to be active? </a:t>
            </a:r>
            <a:endParaRPr/>
          </a:p>
        </p:txBody>
      </p:sp>
      <p:sp>
        <p:nvSpPr>
          <p:cNvPr id="3906" name="Google Shape;3906;p133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Day or Night?</a:t>
            </a:r>
            <a:endParaRPr/>
          </a:p>
        </p:txBody>
      </p:sp>
      <p:pic>
        <p:nvPicPr>
          <p:cNvPr id="3907" name="Google Shape;3907;p133"/>
          <p:cNvPicPr preferRelativeResize="0"/>
          <p:nvPr/>
        </p:nvPicPr>
        <p:blipFill rotWithShape="1">
          <a:blip r:embed="rId3">
            <a:alphaModFix/>
          </a:blip>
          <a:srcRect t="5889" b="33523"/>
          <a:stretch/>
        </p:blipFill>
        <p:spPr>
          <a:xfrm>
            <a:off x="4863575" y="1528625"/>
            <a:ext cx="4045901" cy="245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Google Shape;390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875" y="2643100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Google Shape;3909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75" y="2795500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Google Shape;3910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675" y="2947900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075" y="2571750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925" y="2795500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Google Shape;3913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525" y="30445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4" name="Google Shape;3914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125" y="31969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5" name="Google Shape;3915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525" y="27397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6" name="Google Shape;3916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925" y="31207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7" name="Google Shape;3917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125" y="32731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8" name="Google Shape;391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25" y="27397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9" name="Google Shape;3919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25" y="24349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0" name="Google Shape;3920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725" y="27397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1" name="Google Shape;392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725" y="22063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2" name="Google Shape;392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25" y="21301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3" name="Google Shape;3923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9725" y="22825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050" y="338636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Google Shape;3925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450" y="361496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6" name="Google Shape;3926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250" y="346256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7" name="Google Shape;3927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00" y="1528625"/>
            <a:ext cx="4351175" cy="245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13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When are mosquitos expected to be active? </a:t>
            </a:r>
            <a:endParaRPr/>
          </a:p>
        </p:txBody>
      </p:sp>
      <p:sp>
        <p:nvSpPr>
          <p:cNvPr id="3933" name="Google Shape;3933;p134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Day or Night?</a:t>
            </a:r>
            <a:endParaRPr/>
          </a:p>
        </p:txBody>
      </p:sp>
      <p:pic>
        <p:nvPicPr>
          <p:cNvPr id="3934" name="Google Shape;393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528625"/>
            <a:ext cx="4351175" cy="2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5" name="Google Shape;3935;p134"/>
          <p:cNvPicPr preferRelativeResize="0"/>
          <p:nvPr/>
        </p:nvPicPr>
        <p:blipFill rotWithShape="1">
          <a:blip r:embed="rId4">
            <a:alphaModFix/>
          </a:blip>
          <a:srcRect t="5889" b="33523"/>
          <a:stretch/>
        </p:blipFill>
        <p:spPr>
          <a:xfrm>
            <a:off x="4863575" y="1528625"/>
            <a:ext cx="4045901" cy="245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6" name="Google Shape;3936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3875" y="2643100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7" name="Google Shape;3937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275" y="2795500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8" name="Google Shape;3938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8675" y="2947900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9" name="Google Shape;3939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075" y="2571750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0" name="Google Shape;3940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925" y="2795500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1" name="Google Shape;3941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0525" y="30445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2" name="Google Shape;3942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125" y="31969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3" name="Google Shape;3943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525" y="27397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4" name="Google Shape;3944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925" y="31207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5" name="Google Shape;3945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125" y="32731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6" name="Google Shape;3946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925" y="27397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7" name="Google Shape;3947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325" y="24349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8" name="Google Shape;3948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725" y="27397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9" name="Google Shape;3949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725" y="22063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0" name="Google Shape;3950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1525" y="21301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1" name="Google Shape;3951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9725" y="228252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050" y="338636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3" name="Google Shape;3953;p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6450" y="3614965"/>
            <a:ext cx="181200" cy="1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4" name="Google Shape;3954;p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5250" y="3462565"/>
            <a:ext cx="181200" cy="1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5" name="Google Shape;3955;p134"/>
          <p:cNvSpPr/>
          <p:nvPr/>
        </p:nvSpPr>
        <p:spPr>
          <a:xfrm rot="5400000">
            <a:off x="2374350" y="2066075"/>
            <a:ext cx="330600" cy="4324200"/>
          </a:xfrm>
          <a:prstGeom prst="rightBrace">
            <a:avLst>
              <a:gd name="adj1" fmla="val 23328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134"/>
          <p:cNvSpPr/>
          <p:nvPr/>
        </p:nvSpPr>
        <p:spPr>
          <a:xfrm rot="5400000">
            <a:off x="6708450" y="2209175"/>
            <a:ext cx="330600" cy="4038000"/>
          </a:xfrm>
          <a:prstGeom prst="rightBrace">
            <a:avLst>
              <a:gd name="adj1" fmla="val 23328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134"/>
          <p:cNvSpPr txBox="1"/>
          <p:nvPr/>
        </p:nvSpPr>
        <p:spPr>
          <a:xfrm>
            <a:off x="5630500" y="4410300"/>
            <a:ext cx="25551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How many hours?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8" name="Google Shape;3958;p134"/>
          <p:cNvSpPr txBox="1"/>
          <p:nvPr/>
        </p:nvSpPr>
        <p:spPr>
          <a:xfrm>
            <a:off x="1287100" y="4410300"/>
            <a:ext cx="25551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How many hours?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135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Calculate Hours of the Day….</a:t>
            </a:r>
            <a:endParaRPr/>
          </a:p>
        </p:txBody>
      </p:sp>
      <p:sp>
        <p:nvSpPr>
          <p:cNvPr id="3964" name="Google Shape;3964;p135"/>
          <p:cNvSpPr txBox="1">
            <a:spLocks noGrp="1"/>
          </p:cNvSpPr>
          <p:nvPr>
            <p:ph type="body" idx="1"/>
          </p:nvPr>
        </p:nvSpPr>
        <p:spPr>
          <a:xfrm>
            <a:off x="466150" y="1235950"/>
            <a:ext cx="85212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floor(sunset</a:t>
            </a:r>
            <a:r>
              <a:rPr lang="fr" sz="2000" b="1">
                <a:solidFill>
                  <a:srgbClr val="9900FF"/>
                </a:solidFill>
              </a:rPr>
              <a:t>/</a:t>
            </a:r>
            <a:r>
              <a:rPr lang="fr" sz="2000"/>
              <a:t>100) </a:t>
            </a:r>
            <a:r>
              <a:rPr lang="fr" sz="2000" b="1">
                <a:solidFill>
                  <a:srgbClr val="9900FF"/>
                </a:solidFill>
              </a:rPr>
              <a:t>+</a:t>
            </a:r>
            <a:r>
              <a:rPr lang="fr" sz="2000"/>
              <a:t> sunset</a:t>
            </a:r>
            <a:r>
              <a:rPr lang="fr" sz="2000" b="1">
                <a:solidFill>
                  <a:srgbClr val="9900FF"/>
                </a:solidFill>
              </a:rPr>
              <a:t>%</a:t>
            </a:r>
            <a:r>
              <a:rPr lang="fr" sz="2000"/>
              <a:t>100 </a:t>
            </a:r>
            <a:r>
              <a:rPr lang="fr" sz="2000" b="1">
                <a:solidFill>
                  <a:srgbClr val="9900FF"/>
                </a:solidFill>
              </a:rPr>
              <a:t>/</a:t>
            </a:r>
            <a:r>
              <a:rPr lang="fr" sz="2000"/>
              <a:t>60 </a:t>
            </a:r>
            <a:r>
              <a:rPr lang="fr" sz="2000" b="1">
                <a:solidFill>
                  <a:srgbClr val="9900FF"/>
                </a:solidFill>
              </a:rPr>
              <a:t>-</a:t>
            </a:r>
            <a:r>
              <a:rPr lang="fr" sz="2000">
                <a:solidFill>
                  <a:srgbClr val="9900FF"/>
                </a:solidFill>
              </a:rPr>
              <a:t> </a:t>
            </a:r>
            <a:r>
              <a:rPr lang="fr" sz="2000"/>
              <a:t>floor(sunrise</a:t>
            </a:r>
            <a:r>
              <a:rPr lang="fr" sz="2000" b="1">
                <a:solidFill>
                  <a:srgbClr val="9900FF"/>
                </a:solidFill>
              </a:rPr>
              <a:t>/</a:t>
            </a:r>
            <a:r>
              <a:rPr lang="fr" sz="2000"/>
              <a:t>100) </a:t>
            </a:r>
            <a:r>
              <a:rPr lang="fr" sz="2000">
                <a:solidFill>
                  <a:srgbClr val="9900FF"/>
                </a:solidFill>
              </a:rPr>
              <a:t>-</a:t>
            </a:r>
            <a:r>
              <a:rPr lang="fr" sz="2000"/>
              <a:t> sunrise</a:t>
            </a:r>
            <a:r>
              <a:rPr lang="fr" sz="2000" b="1">
                <a:solidFill>
                  <a:srgbClr val="9900FF"/>
                </a:solidFill>
              </a:rPr>
              <a:t>%</a:t>
            </a:r>
            <a:r>
              <a:rPr lang="fr" sz="2000"/>
              <a:t>100</a:t>
            </a:r>
            <a:r>
              <a:rPr lang="fr" sz="2000" b="1">
                <a:solidFill>
                  <a:srgbClr val="9900FF"/>
                </a:solidFill>
              </a:rPr>
              <a:t>/</a:t>
            </a:r>
            <a:r>
              <a:rPr lang="fr" sz="2000"/>
              <a:t>60</a:t>
            </a:r>
            <a:endParaRPr sz="2000"/>
          </a:p>
        </p:txBody>
      </p:sp>
      <p:sp>
        <p:nvSpPr>
          <p:cNvPr id="3965" name="Google Shape;3965;p135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Pick the processor “Formula” and use the below formula ….</a:t>
            </a:r>
            <a:endParaRPr/>
          </a:p>
        </p:txBody>
      </p:sp>
      <p:pic>
        <p:nvPicPr>
          <p:cNvPr id="3966" name="Google Shape;396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600" y="2324300"/>
            <a:ext cx="6862800" cy="2263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1" name="Google Shape;397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00" y="2134625"/>
            <a:ext cx="8196876" cy="18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2" name="Google Shape;3972;p136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Removing columns</a:t>
            </a:r>
            <a:endParaRPr/>
          </a:p>
        </p:txBody>
      </p:sp>
      <p:sp>
        <p:nvSpPr>
          <p:cNvPr id="3973" name="Google Shape;3973;p136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Which columns we’ll remove?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3974" name="Google Shape;3974;p136"/>
          <p:cNvSpPr txBox="1">
            <a:spLocks noGrp="1"/>
          </p:cNvSpPr>
          <p:nvPr>
            <p:ph type="title" idx="2"/>
          </p:nvPr>
        </p:nvSpPr>
        <p:spPr>
          <a:xfrm>
            <a:off x="7055025" y="720000"/>
            <a:ext cx="1488600" cy="4653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sorted view</a:t>
            </a:r>
            <a:endParaRPr/>
          </a:p>
        </p:txBody>
      </p:sp>
      <p:sp>
        <p:nvSpPr>
          <p:cNvPr id="3975" name="Google Shape;3975;p136"/>
          <p:cNvSpPr/>
          <p:nvPr/>
        </p:nvSpPr>
        <p:spPr>
          <a:xfrm>
            <a:off x="6956025" y="2174925"/>
            <a:ext cx="1135500" cy="36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76" name="Google Shape;3976;p136"/>
          <p:cNvCxnSpPr>
            <a:stCxn id="3974" idx="2"/>
            <a:endCxn id="3975" idx="0"/>
          </p:cNvCxnSpPr>
          <p:nvPr/>
        </p:nvCxnSpPr>
        <p:spPr>
          <a:xfrm flipH="1">
            <a:off x="7523925" y="1185300"/>
            <a:ext cx="275400" cy="9897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7" name="Google Shape;3977;p136"/>
          <p:cNvSpPr txBox="1">
            <a:spLocks noGrp="1"/>
          </p:cNvSpPr>
          <p:nvPr>
            <p:ph type="title" idx="2"/>
          </p:nvPr>
        </p:nvSpPr>
        <p:spPr>
          <a:xfrm>
            <a:off x="4803100" y="919575"/>
            <a:ext cx="1004700" cy="4653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% view</a:t>
            </a:r>
            <a:endParaRPr/>
          </a:p>
        </p:txBody>
      </p:sp>
      <p:sp>
        <p:nvSpPr>
          <p:cNvPr id="3978" name="Google Shape;3978;p136"/>
          <p:cNvSpPr/>
          <p:nvPr/>
        </p:nvSpPr>
        <p:spPr>
          <a:xfrm>
            <a:off x="6668725" y="2571750"/>
            <a:ext cx="1198500" cy="36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79" name="Google Shape;3979;p136"/>
          <p:cNvCxnSpPr>
            <a:stCxn id="3977" idx="2"/>
            <a:endCxn id="3978" idx="1"/>
          </p:cNvCxnSpPr>
          <p:nvPr/>
        </p:nvCxnSpPr>
        <p:spPr>
          <a:xfrm>
            <a:off x="5305450" y="1384875"/>
            <a:ext cx="1363200" cy="13668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0" name="Google Shape;3980;p136"/>
          <p:cNvSpPr txBox="1">
            <a:spLocks noGrp="1"/>
          </p:cNvSpPr>
          <p:nvPr>
            <p:ph type="title" idx="2"/>
          </p:nvPr>
        </p:nvSpPr>
        <p:spPr>
          <a:xfrm>
            <a:off x="423525" y="1285475"/>
            <a:ext cx="1488600" cy="4653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Mass Action</a:t>
            </a:r>
            <a:endParaRPr/>
          </a:p>
        </p:txBody>
      </p:sp>
      <p:sp>
        <p:nvSpPr>
          <p:cNvPr id="3981" name="Google Shape;3981;p136"/>
          <p:cNvSpPr/>
          <p:nvPr/>
        </p:nvSpPr>
        <p:spPr>
          <a:xfrm>
            <a:off x="837225" y="2571750"/>
            <a:ext cx="1135500" cy="36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2" name="Google Shape;3982;p136"/>
          <p:cNvCxnSpPr>
            <a:stCxn id="3980" idx="2"/>
            <a:endCxn id="3981" idx="0"/>
          </p:cNvCxnSpPr>
          <p:nvPr/>
        </p:nvCxnSpPr>
        <p:spPr>
          <a:xfrm>
            <a:off x="1167825" y="1750775"/>
            <a:ext cx="237300" cy="821100"/>
          </a:xfrm>
          <a:prstGeom prst="straightConnector1">
            <a:avLst/>
          </a:prstGeom>
          <a:noFill/>
          <a:ln w="9525" cap="flat" cmpd="sng">
            <a:solidFill>
              <a:srgbClr val="2AB1A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37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Remember the Weather dataset </a:t>
            </a:r>
            <a:endParaRPr/>
          </a:p>
        </p:txBody>
      </p:sp>
      <p:sp>
        <p:nvSpPr>
          <p:cNvPr id="3988" name="Google Shape;3988;p137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with the empty row for station 2?</a:t>
            </a:r>
            <a:endParaRPr/>
          </a:p>
        </p:txBody>
      </p:sp>
      <p:pic>
        <p:nvPicPr>
          <p:cNvPr id="3989" name="Google Shape;398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50" y="1215500"/>
            <a:ext cx="5591854" cy="36876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0" name="Google Shape;3990;p137"/>
          <p:cNvSpPr txBox="1">
            <a:spLocks noGrp="1"/>
          </p:cNvSpPr>
          <p:nvPr>
            <p:ph type="title" idx="2"/>
          </p:nvPr>
        </p:nvSpPr>
        <p:spPr>
          <a:xfrm>
            <a:off x="6398925" y="720000"/>
            <a:ext cx="1699500" cy="1429500"/>
          </a:xfrm>
          <a:prstGeom prst="rect">
            <a:avLst/>
          </a:prstGeom>
          <a:ln w="9525" cap="flat" cmpd="sng">
            <a:solidFill>
              <a:srgbClr val="2AB1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00FF"/>
                </a:solidFill>
              </a:rPr>
              <a:t>This is done, and we already filtered on Station 1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991" name="Google Shape;3991;p137"/>
          <p:cNvSpPr/>
          <p:nvPr/>
        </p:nvSpPr>
        <p:spPr>
          <a:xfrm>
            <a:off x="2779200" y="1559250"/>
            <a:ext cx="1046400" cy="3505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92" name="Google Shape;3992;p137"/>
          <p:cNvCxnSpPr>
            <a:stCxn id="3990" idx="1"/>
            <a:endCxn id="3991" idx="0"/>
          </p:cNvCxnSpPr>
          <p:nvPr/>
        </p:nvCxnSpPr>
        <p:spPr>
          <a:xfrm flipH="1">
            <a:off x="3302325" y="1434750"/>
            <a:ext cx="3096600" cy="1245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3" name="Google Shape;3993;p137"/>
          <p:cNvSpPr txBox="1">
            <a:spLocks noGrp="1"/>
          </p:cNvSpPr>
          <p:nvPr>
            <p:ph type="title" idx="2"/>
          </p:nvPr>
        </p:nvSpPr>
        <p:spPr>
          <a:xfrm>
            <a:off x="6898725" y="2551050"/>
            <a:ext cx="2010900" cy="13659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Now we need to replace:   </a:t>
            </a:r>
            <a:r>
              <a:rPr lang="fr">
                <a:solidFill>
                  <a:srgbClr val="980000"/>
                </a:solidFill>
              </a:rPr>
              <a:t>T</a:t>
            </a:r>
            <a:r>
              <a:rPr lang="fr">
                <a:solidFill>
                  <a:srgbClr val="FF0000"/>
                </a:solidFill>
              </a:rPr>
              <a:t> and </a:t>
            </a:r>
            <a:r>
              <a:rPr lang="fr">
                <a:solidFill>
                  <a:srgbClr val="980000"/>
                </a:solidFill>
              </a:rPr>
              <a:t>M</a:t>
            </a:r>
            <a:r>
              <a:rPr lang="fr">
                <a:solidFill>
                  <a:srgbClr val="FF0000"/>
                </a:solidFill>
              </a:rPr>
              <a:t> with the correct values</a:t>
            </a:r>
            <a:r>
              <a:rPr lang="fr"/>
              <a:t> </a:t>
            </a:r>
            <a:endParaRPr/>
          </a:p>
        </p:txBody>
      </p:sp>
      <p:sp>
        <p:nvSpPr>
          <p:cNvPr id="3994" name="Google Shape;3994;p137"/>
          <p:cNvSpPr/>
          <p:nvPr/>
        </p:nvSpPr>
        <p:spPr>
          <a:xfrm>
            <a:off x="4347000" y="2081250"/>
            <a:ext cx="670200" cy="469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95" name="Google Shape;3995;p137"/>
          <p:cNvCxnSpPr>
            <a:stCxn id="3993" idx="1"/>
            <a:endCxn id="3994" idx="3"/>
          </p:cNvCxnSpPr>
          <p:nvPr/>
        </p:nvCxnSpPr>
        <p:spPr>
          <a:xfrm rot="10800000">
            <a:off x="5017125" y="2316300"/>
            <a:ext cx="1881600" cy="91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6" name="Google Shape;3996;p137"/>
          <p:cNvSpPr/>
          <p:nvPr/>
        </p:nvSpPr>
        <p:spPr>
          <a:xfrm>
            <a:off x="4619250" y="4663625"/>
            <a:ext cx="1639800" cy="41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97" name="Google Shape;3997;p137"/>
          <p:cNvCxnSpPr>
            <a:stCxn id="3993" idx="1"/>
            <a:endCxn id="3996" idx="0"/>
          </p:cNvCxnSpPr>
          <p:nvPr/>
        </p:nvCxnSpPr>
        <p:spPr>
          <a:xfrm flipH="1">
            <a:off x="5439225" y="3234000"/>
            <a:ext cx="1459500" cy="142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38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424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Using the processor “Find and Replace” </a:t>
            </a:r>
            <a:endParaRPr/>
          </a:p>
        </p:txBody>
      </p:sp>
      <p:sp>
        <p:nvSpPr>
          <p:cNvPr id="4003" name="Google Shape;4003;p138"/>
          <p:cNvSpPr txBox="1">
            <a:spLocks noGrp="1"/>
          </p:cNvSpPr>
          <p:nvPr>
            <p:ph type="body" idx="1"/>
          </p:nvPr>
        </p:nvSpPr>
        <p:spPr>
          <a:xfrm>
            <a:off x="360000" y="1999200"/>
            <a:ext cx="4122000" cy="19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strings </a:t>
            </a:r>
            <a:r>
              <a:rPr lang="fr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fr" sz="1200" b="1">
                <a:solidFill>
                  <a:srgbClr val="99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fr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fr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fr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fr" sz="1200" b="1">
                <a:solidFill>
                  <a:srgbClr val="99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M'</a:t>
            </a:r>
            <a:r>
              <a:rPr lang="fr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stand for 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99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Missing</a:t>
            </a:r>
            <a:r>
              <a:rPr lang="fr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data and </a:t>
            </a:r>
            <a:r>
              <a:rPr lang="fr" sz="1200" b="1">
                <a:solidFill>
                  <a:srgbClr val="99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Trace</a:t>
            </a:r>
            <a:endParaRPr sz="1200" b="1">
              <a:solidFill>
                <a:srgbClr val="99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So, it makes sense to replace </a:t>
            </a:r>
            <a:r>
              <a:rPr lang="fr" sz="1200" b="1">
                <a:solidFill>
                  <a:srgbClr val="99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fr" sz="1200">
                <a:solidFill>
                  <a:srgbClr val="99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fr" sz="1200" b="1">
                <a:solidFill>
                  <a:srgbClr val="2AB1A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fr" sz="1200" b="1">
                <a:solidFill>
                  <a:srgbClr val="99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>
              <a:solidFill>
                <a:srgbClr val="99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for Trace, </a:t>
            </a:r>
            <a:r>
              <a:rPr lang="fr" sz="1200" b="1">
                <a:solidFill>
                  <a:srgbClr val="99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Trace</a:t>
            </a:r>
            <a:r>
              <a:rPr lang="fr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defined to be </a:t>
            </a:r>
            <a:r>
              <a:rPr lang="fr" sz="1200" b="1">
                <a:solidFill>
                  <a:srgbClr val="2AB1A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0.01</a:t>
            </a:r>
            <a:endParaRPr sz="1200" b="1">
              <a:solidFill>
                <a:srgbClr val="2AB1A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So, we will replace </a:t>
            </a:r>
            <a:r>
              <a:rPr lang="fr" sz="1200" b="1">
                <a:solidFill>
                  <a:srgbClr val="99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fr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with that value </a:t>
            </a:r>
            <a:endParaRPr sz="1200" b="1">
              <a:solidFill>
                <a:srgbClr val="99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4" name="Google Shape;4004;p138"/>
          <p:cNvSpPr txBox="1">
            <a:spLocks noGrp="1"/>
          </p:cNvSpPr>
          <p:nvPr>
            <p:ph type="title" idx="2"/>
          </p:nvPr>
        </p:nvSpPr>
        <p:spPr>
          <a:xfrm>
            <a:off x="360000" y="685800"/>
            <a:ext cx="842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make sure it’s “complete Value” and “Exact”</a:t>
            </a:r>
            <a:endParaRPr/>
          </a:p>
        </p:txBody>
      </p:sp>
      <p:pic>
        <p:nvPicPr>
          <p:cNvPr id="4005" name="Google Shape;400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025" y="1151100"/>
            <a:ext cx="2727288" cy="36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6" name="Google Shape;4006;p138"/>
          <p:cNvSpPr/>
          <p:nvPr/>
        </p:nvSpPr>
        <p:spPr>
          <a:xfrm>
            <a:off x="5741250" y="4022540"/>
            <a:ext cx="2157300" cy="45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138"/>
          <p:cNvSpPr/>
          <p:nvPr/>
        </p:nvSpPr>
        <p:spPr>
          <a:xfrm>
            <a:off x="5741250" y="3519225"/>
            <a:ext cx="2157300" cy="45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iku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iku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1303</Words>
  <Application>Microsoft Office PowerPoint</Application>
  <PresentationFormat>Affichage à l'écran (16:9)</PresentationFormat>
  <Paragraphs>173</Paragraphs>
  <Slides>39</Slides>
  <Notes>39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39</vt:i4>
      </vt:variant>
    </vt:vector>
  </HeadingPairs>
  <TitlesOfParts>
    <vt:vector size="49" baseType="lpstr">
      <vt:lpstr>Courier New</vt:lpstr>
      <vt:lpstr>Source Sans Pro SemiBold</vt:lpstr>
      <vt:lpstr>Roboto</vt:lpstr>
      <vt:lpstr>Source Sans Pro</vt:lpstr>
      <vt:lpstr>Arial</vt:lpstr>
      <vt:lpstr>Merriweather Sans</vt:lpstr>
      <vt:lpstr>Source Sans Pro Light</vt:lpstr>
      <vt:lpstr>Calibri</vt:lpstr>
      <vt:lpstr>Dataiku 2018</vt:lpstr>
      <vt:lpstr>Dataiku 2018</vt:lpstr>
      <vt:lpstr>DSS Discovery Training Part II      </vt:lpstr>
      <vt:lpstr>More cleaning... </vt:lpstr>
      <vt:lpstr>When are mosquitos expected to be active? </vt:lpstr>
      <vt:lpstr>When are mosquitos expected to be active? </vt:lpstr>
      <vt:lpstr>When are mosquitos expected to be active? </vt:lpstr>
      <vt:lpstr>Calculate Hours of the Day….</vt:lpstr>
      <vt:lpstr>Removing columns</vt:lpstr>
      <vt:lpstr>Remember the Weather dataset </vt:lpstr>
      <vt:lpstr>Using the processor “Find and Replace” </vt:lpstr>
      <vt:lpstr>Hands on! Data Visualisation </vt:lpstr>
      <vt:lpstr>Let’s build our dashboard to visualise these insights …  </vt:lpstr>
      <vt:lpstr>Let’s do some visualisation… </vt:lpstr>
      <vt:lpstr>Let’s do some visualisation… </vt:lpstr>
      <vt:lpstr>Let’s do some visualisation… </vt:lpstr>
      <vt:lpstr>Hands on! Machine Learning </vt:lpstr>
      <vt:lpstr>Split... </vt:lpstr>
      <vt:lpstr>Yep, you will use “Analyze”...</vt:lpstr>
      <vt:lpstr>Create Two datasets (Seen and Unseen) or (Past and Prediction) or (Train and Test)</vt:lpstr>
      <vt:lpstr>Create Two datasets (Seen and Unseen) or (Past and Prediction) or (Train and Test)</vt:lpstr>
      <vt:lpstr>Use the “Seen” dataset and go to the lab</vt:lpstr>
      <vt:lpstr>Let’s build our first predictive model </vt:lpstr>
      <vt:lpstr>Design your model…  </vt:lpstr>
      <vt:lpstr>Design your model…  </vt:lpstr>
      <vt:lpstr>Design your model…  </vt:lpstr>
      <vt:lpstr>Let’s build our first predictive model </vt:lpstr>
      <vt:lpstr>Model insights ..  </vt:lpstr>
      <vt:lpstr>Your project flow should like this </vt:lpstr>
      <vt:lpstr>Time to apply the model to the “Unseen” dataset</vt:lpstr>
      <vt:lpstr>Let’s explore the final dataset …  </vt:lpstr>
      <vt:lpstr>Let’s explore the final dataset …  </vt:lpstr>
      <vt:lpstr>Here is your project flow… congratulations…. one more step! </vt:lpstr>
      <vt:lpstr>Time to go the the Mayor of Chicago and share our  predictions</vt:lpstr>
      <vt:lpstr>What else we can share with our stakeholders? </vt:lpstr>
      <vt:lpstr>Go ahead and share the dashboard with your stakeholders</vt:lpstr>
      <vt:lpstr>User Enablement resources  https://pages.dataiku.com/dataiku-dss-user-enablement  Dataiku Teachable http://dataiku.teachable.com/courses  Dataiku Youtube Channel https://www.youtube.com/channel/UCSMqVwPTmerMiCaL_zKRjBw</vt:lpstr>
      <vt:lpstr>Who likes to go to a party?!!</vt:lpstr>
      <vt:lpstr>Who likes to go to a party?!!</vt:lpstr>
      <vt:lpstr>Congratulations! enjoy the party?!!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DSS Discovery Training</dc:title>
  <dc:creator>1</dc:creator>
  <cp:lastModifiedBy>1</cp:lastModifiedBy>
  <cp:revision>4</cp:revision>
  <dcterms:modified xsi:type="dcterms:W3CDTF">2021-03-23T19:07:13Z</dcterms:modified>
</cp:coreProperties>
</file>